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38"/>
  </p:notesMasterIdLst>
  <p:handoutMasterIdLst>
    <p:handoutMasterId r:id="rId39"/>
  </p:handoutMasterIdLst>
  <p:sldIdLst>
    <p:sldId id="290" r:id="rId2"/>
    <p:sldId id="256" r:id="rId3"/>
    <p:sldId id="266" r:id="rId4"/>
    <p:sldId id="267" r:id="rId5"/>
    <p:sldId id="268" r:id="rId6"/>
    <p:sldId id="269" r:id="rId7"/>
    <p:sldId id="270" r:id="rId8"/>
    <p:sldId id="271" r:id="rId9"/>
    <p:sldId id="257" r:id="rId10"/>
    <p:sldId id="258" r:id="rId11"/>
    <p:sldId id="260" r:id="rId12"/>
    <p:sldId id="259" r:id="rId13"/>
    <p:sldId id="262" r:id="rId14"/>
    <p:sldId id="261" r:id="rId15"/>
    <p:sldId id="263" r:id="rId16"/>
    <p:sldId id="264" r:id="rId17"/>
    <p:sldId id="265" r:id="rId18"/>
    <p:sldId id="272" r:id="rId19"/>
    <p:sldId id="273" r:id="rId20"/>
    <p:sldId id="274" r:id="rId21"/>
    <p:sldId id="282" r:id="rId22"/>
    <p:sldId id="275" r:id="rId23"/>
    <p:sldId id="284" r:id="rId24"/>
    <p:sldId id="276" r:id="rId25"/>
    <p:sldId id="285" r:id="rId26"/>
    <p:sldId id="277" r:id="rId27"/>
    <p:sldId id="286" r:id="rId28"/>
    <p:sldId id="278" r:id="rId29"/>
    <p:sldId id="287" r:id="rId30"/>
    <p:sldId id="279" r:id="rId31"/>
    <p:sldId id="288" r:id="rId32"/>
    <p:sldId id="280" r:id="rId33"/>
    <p:sldId id="291" r:id="rId34"/>
    <p:sldId id="289" r:id="rId35"/>
    <p:sldId id="292" r:id="rId36"/>
    <p:sldId id="293" r:id="rId37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6" autoAdjust="0"/>
    <p:restoredTop sz="94597" autoAdjust="0"/>
  </p:normalViewPr>
  <p:slideViewPr>
    <p:cSldViewPr>
      <p:cViewPr varScale="1">
        <p:scale>
          <a:sx n="107" d="100"/>
          <a:sy n="107" d="100"/>
        </p:scale>
        <p:origin x="184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11F151-F9C3-453E-8C06-D887505F544F}" type="slidenum">
              <a:rPr lang="fr-CA" altLang="fr-FR"/>
              <a:pPr/>
              <a:t>‹n°›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/>
              <a:t>Click to edit Master text styles</a:t>
            </a:r>
          </a:p>
          <a:p>
            <a:pPr lvl="1"/>
            <a:r>
              <a:rPr lang="fr-CA" noProof="0"/>
              <a:t>Second level</a:t>
            </a:r>
          </a:p>
          <a:p>
            <a:pPr lvl="2"/>
            <a:r>
              <a:rPr lang="fr-CA" noProof="0"/>
              <a:t>Third level</a:t>
            </a:r>
          </a:p>
          <a:p>
            <a:pPr lvl="3"/>
            <a:r>
              <a:rPr lang="fr-CA" noProof="0"/>
              <a:t>Fourth level</a:t>
            </a:r>
          </a:p>
          <a:p>
            <a:pPr lvl="4"/>
            <a:r>
              <a:rPr lang="fr-CA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07F890-30B1-4637-9F0F-981B6B94838F}" type="slidenum">
              <a:rPr lang="fr-CA" altLang="fr-FR"/>
              <a:pPr/>
              <a:t>‹n°›</a:t>
            </a:fld>
            <a:endParaRPr lang="fr-CA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312FB4-F383-4BC2-9D9D-43086214CDE8}" type="slidenum">
              <a:rPr lang="fr-CA" altLang="fr-FR"/>
              <a:pPr eaLnBrk="1" hangingPunct="1"/>
              <a:t>2</a:t>
            </a:fld>
            <a:endParaRPr lang="fr-CA" altLang="fr-F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590C8C-3049-4E06-ADF7-A19B4297417D}" type="slidenum">
              <a:rPr lang="fr-CA" altLang="fr-FR"/>
              <a:pPr eaLnBrk="1" hangingPunct="1"/>
              <a:t>9</a:t>
            </a:fld>
            <a:endParaRPr lang="fr-CA" altLang="fr-F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4D723AE8-BF93-4BE6-8CFA-55F369516AB0}" type="slidenum">
              <a:rPr lang="en-CA" altLang="fr-FR"/>
              <a:pPr/>
              <a:t>‹n°›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1781700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2F360-99F3-46F2-9EF9-7BD9930725F2}" type="slidenum">
              <a:rPr lang="en-CA" altLang="fr-FR"/>
              <a:pPr/>
              <a:t>‹n°›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339342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5E779-43EA-4218-8602-5E7DB43EF66E}" type="slidenum">
              <a:rPr lang="en-CA" altLang="fr-FR"/>
              <a:pPr/>
              <a:t>‹n°›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745827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fr-FR" noProof="0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34010-D4A9-4F61-A559-6900C44F6765}" type="slidenum">
              <a:rPr lang="en-CA" altLang="fr-FR"/>
              <a:pPr/>
              <a:t>‹n°›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398600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70FE8-1468-4EA6-B2F1-A9E259BB4374}" type="slidenum">
              <a:rPr lang="en-CA" altLang="fr-FR"/>
              <a:pPr/>
              <a:t>‹n°›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128765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5747BC3D-CB66-4D41-99E7-1938226A9FC3}" type="slidenum">
              <a:rPr lang="en-CA" altLang="fr-FR"/>
              <a:pPr/>
              <a:t>‹n°›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2848570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4E4F3-1DA0-4C8A-8572-181699812F95}" type="slidenum">
              <a:rPr lang="en-CA" altLang="fr-FR"/>
              <a:pPr/>
              <a:t>‹n°›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101376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579F1B-AE14-4377-9CCD-70CBCEB9545A}" type="slidenum">
              <a:rPr lang="en-CA" altLang="fr-FR"/>
              <a:pPr/>
              <a:t>‹n°›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75694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97FF1-106D-48B5-8946-BC7F1443DA01}" type="slidenum">
              <a:rPr lang="en-CA" altLang="fr-FR"/>
              <a:pPr/>
              <a:t>‹n°›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246502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0497F-A048-40E6-B9E7-E0F757AC8DED}" type="slidenum">
              <a:rPr lang="en-CA" altLang="fr-FR"/>
              <a:pPr/>
              <a:t>‹n°›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329322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9C95C-FFFA-4530-A238-B1776FEE4C8A}" type="slidenum">
              <a:rPr lang="en-CA" altLang="fr-FR"/>
              <a:pPr/>
              <a:t>‹n°›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236506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riangle rect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Forme lib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B764187-974C-42FD-A390-A0F2F63B2925}" type="slidenum">
              <a:rPr lang="en-CA" altLang="fr-FR"/>
              <a:pPr/>
              <a:t>‹n°›</a:t>
            </a:fld>
            <a:endParaRPr lang="en-CA" altLang="fr-FR"/>
          </a:p>
        </p:txBody>
      </p:sp>
    </p:spTree>
    <p:extLst>
      <p:ext uri="{BB962C8B-B14F-4D97-AF65-F5344CB8AC3E}">
        <p14:creationId xmlns:p14="http://schemas.microsoft.com/office/powerpoint/2010/main" val="2933608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  <a:endParaRPr lang="en-US" altLang="fr-FR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45C75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45C75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837A810B-2DA7-44ED-8344-7ED70B1F1D6F}" type="slidenum">
              <a:rPr lang="en-CA" altLang="fr-FR"/>
              <a:pPr/>
              <a:t>‹n°›</a:t>
            </a:fld>
            <a:endParaRPr lang="en-CA" altLang="fr-FR"/>
          </a:p>
        </p:txBody>
      </p:sp>
      <p:grpSp>
        <p:nvGrpSpPr>
          <p:cNvPr id="1033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49" r:id="rId2"/>
    <p:sldLayoutId id="214748385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60" r:id="rId9"/>
    <p:sldLayoutId id="2147483855" r:id="rId10"/>
    <p:sldLayoutId id="2147483856" r:id="rId11"/>
    <p:sldLayoutId id="214748385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1052513"/>
            <a:ext cx="8229600" cy="4162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CA" sz="6000" dirty="0"/>
              <a:t>Bienvenue </a:t>
            </a:r>
            <a:br>
              <a:rPr lang="fr-CA" sz="6000" dirty="0"/>
            </a:br>
            <a:r>
              <a:rPr lang="fr-CA" sz="6000" dirty="0"/>
              <a:t>aux membres de </a:t>
            </a:r>
            <a:br>
              <a:rPr lang="fr-CA" sz="6000" dirty="0"/>
            </a:br>
            <a:r>
              <a:rPr lang="fr-CA" sz="6000" dirty="0"/>
              <a:t>l’association du </a:t>
            </a:r>
            <a:br>
              <a:rPr lang="fr-CA" sz="6000" dirty="0"/>
            </a:br>
            <a:r>
              <a:rPr lang="fr-CA" sz="6000" dirty="0"/>
              <a:t>Lac à la Truite</a:t>
            </a:r>
            <a:br>
              <a:rPr lang="fr-CA" sz="6000" dirty="0"/>
            </a:br>
            <a:r>
              <a:rPr lang="fr-CA" sz="6000" dirty="0"/>
              <a:t>1985-2013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algn="ctr" eaLnBrk="1" hangingPunct="1"/>
            <a:r>
              <a:rPr lang="fr-CA" altLang="fr-FR" b="1" i="1">
                <a:solidFill>
                  <a:srgbClr val="FF0000"/>
                </a:solidFill>
              </a:rPr>
              <a:t>Lac oligotrophe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Un lac oligotrophe est un lac jeune.</a:t>
            </a:r>
          </a:p>
          <a:p>
            <a:pPr eaLnBrk="1" hangingPunct="1"/>
            <a:endParaRPr lang="fr-CA" altLang="fr-FR"/>
          </a:p>
          <a:p>
            <a:pPr eaLnBrk="1" hangingPunct="1"/>
            <a:r>
              <a:rPr lang="fr-CA" altLang="fr-FR"/>
              <a:t>Eaux transparentes, bien oxygénées et pauvres en nutriments.</a:t>
            </a:r>
          </a:p>
          <a:p>
            <a:pPr eaLnBrk="1" hangingPunct="1"/>
            <a:endParaRPr lang="fr-CA" altLang="fr-FR"/>
          </a:p>
          <a:p>
            <a:pPr eaLnBrk="1" hangingPunct="1"/>
            <a:r>
              <a:rPr lang="fr-CA" altLang="fr-FR"/>
              <a:t>Faible production de végétaux aquatiques.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algn="ctr" eaLnBrk="1" hangingPunct="1"/>
            <a:r>
              <a:rPr lang="fr-CA" altLang="fr-FR" b="1" i="1">
                <a:solidFill>
                  <a:srgbClr val="FF0000"/>
                </a:solidFill>
              </a:rPr>
              <a:t>Lac mésotrophe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fr-FR"/>
              <a:t>Lac à un niveau intermédiaire de vieillissement.</a:t>
            </a:r>
          </a:p>
          <a:p>
            <a:pPr eaLnBrk="1" hangingPunct="1"/>
            <a:r>
              <a:rPr lang="en-CA" altLang="fr-FR"/>
              <a:t>Apparition de plantes aquatiques</a:t>
            </a:r>
          </a:p>
          <a:p>
            <a:pPr eaLnBrk="1" hangingPunct="1"/>
            <a:r>
              <a:rPr lang="en-CA" altLang="fr-FR"/>
              <a:t>Eau moins transparente</a:t>
            </a:r>
          </a:p>
          <a:p>
            <a:pPr eaLnBrk="1" hangingPunct="1"/>
            <a:r>
              <a:rPr lang="en-CA" altLang="fr-FR"/>
              <a:t>Réchauffement de l’eau</a:t>
            </a:r>
          </a:p>
          <a:p>
            <a:pPr eaLnBrk="1" hangingPunct="1"/>
            <a:endParaRPr lang="fr-CA" altLang="fr-FR"/>
          </a:p>
          <a:p>
            <a:pPr eaLnBrk="1" hangingPunct="1"/>
            <a:endParaRPr lang="fr-CA" alt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 algn="ctr" eaLnBrk="1" hangingPunct="1"/>
            <a:r>
              <a:rPr lang="fr-CA" altLang="fr-FR" b="1" i="1">
                <a:solidFill>
                  <a:srgbClr val="FF0000"/>
                </a:solidFill>
              </a:rPr>
              <a:t>Lac eutrophe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eaLnBrk="1" hangingPunct="1"/>
            <a:r>
              <a:rPr lang="fr-CA" altLang="fr-FR" sz="2800"/>
              <a:t>Lac en fin de vie</a:t>
            </a:r>
          </a:p>
          <a:p>
            <a:pPr eaLnBrk="1" hangingPunct="1"/>
            <a:r>
              <a:rPr lang="fr-CA" altLang="fr-FR" sz="2800"/>
              <a:t>Riche en nutriments et en végétaux aquatiques.</a:t>
            </a:r>
          </a:p>
          <a:p>
            <a:pPr eaLnBrk="1" hangingPunct="1"/>
            <a:r>
              <a:rPr lang="fr-CA" altLang="fr-FR" sz="2800"/>
              <a:t>Modification des communautés animales.</a:t>
            </a:r>
          </a:p>
          <a:p>
            <a:pPr eaLnBrk="1" hangingPunct="1"/>
            <a:r>
              <a:rPr lang="fr-CA" altLang="fr-FR" sz="2800"/>
              <a:t>Accroissement de la matière organique.</a:t>
            </a:r>
          </a:p>
          <a:p>
            <a:pPr eaLnBrk="1" hangingPunct="1"/>
            <a:r>
              <a:rPr lang="fr-CA" altLang="fr-FR" sz="2800"/>
              <a:t>Déficit d’oxygène dans les eaux profondes.</a:t>
            </a:r>
          </a:p>
          <a:p>
            <a:pPr eaLnBrk="1" hangingPunct="1"/>
            <a:r>
              <a:rPr lang="en-CA" altLang="fr-FR" sz="2800"/>
              <a:t>Dernière étape avant la transformation en tourbière</a:t>
            </a:r>
            <a:endParaRPr lang="fr-CA" altLang="fr-FR"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CA" altLang="fr-FR" sz="2800"/>
              <a:t>Données physico-chimiques de l’eau récoltée à la fosse du Lac à la Truite</a:t>
            </a:r>
            <a:endParaRPr lang="fr-FR" altLang="fr-FR" sz="280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2075" y="1557338"/>
          <a:ext cx="8931275" cy="5022850"/>
        </p:xfrm>
        <a:graphic>
          <a:graphicData uri="http://schemas.openxmlformats.org/drawingml/2006/table">
            <a:tbl>
              <a:tblPr/>
              <a:tblGrid>
                <a:gridCol w="1169988">
                  <a:extLst>
                    <a:ext uri="{9D8B030D-6E8A-4147-A177-3AD203B41FA5}">
                      <a16:colId xmlns:a16="http://schemas.microsoft.com/office/drawing/2014/main" val="73774386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825026996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052522287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4609231"/>
                    </a:ext>
                  </a:extLst>
                </a:gridCol>
                <a:gridCol w="531812">
                  <a:extLst>
                    <a:ext uri="{9D8B030D-6E8A-4147-A177-3AD203B41FA5}">
                      <a16:colId xmlns:a16="http://schemas.microsoft.com/office/drawing/2014/main" val="1338128846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699459002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1540221096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978348698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3876106668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125027058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465378729"/>
                    </a:ext>
                  </a:extLst>
                </a:gridCol>
                <a:gridCol w="531812">
                  <a:extLst>
                    <a:ext uri="{9D8B030D-6E8A-4147-A177-3AD203B41FA5}">
                      <a16:colId xmlns:a16="http://schemas.microsoft.com/office/drawing/2014/main" val="224261698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755362264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2701746390"/>
                    </a:ext>
                  </a:extLst>
                </a:gridCol>
                <a:gridCol w="531812">
                  <a:extLst>
                    <a:ext uri="{9D8B030D-6E8A-4147-A177-3AD203B41FA5}">
                      <a16:colId xmlns:a16="http://schemas.microsoft.com/office/drawing/2014/main" val="941626355"/>
                    </a:ext>
                  </a:extLst>
                </a:gridCol>
              </a:tblGrid>
              <a:tr h="736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Paramètres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1973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1974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1982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1990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1994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1996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1997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1998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1999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2001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2003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89177"/>
                  </a:ext>
                </a:extLst>
              </a:tr>
              <a:tr h="714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Transparence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(m)</a:t>
                      </a:r>
                      <a:endParaRPr kumimoji="0" lang="fr-FR" altLang="fr-FR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678648"/>
                  </a:ext>
                </a:extLst>
              </a:tr>
              <a:tr h="714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Chlorophyle 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 gr/litre</a:t>
                      </a:r>
                      <a:endParaRPr kumimoji="0" lang="fr-FR" altLang="fr-FR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2.47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397175"/>
                  </a:ext>
                </a:extLst>
              </a:tr>
              <a:tr h="714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Phosphore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 gr/litre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46.5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17.5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29.5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015686"/>
                  </a:ext>
                </a:extLst>
              </a:tr>
              <a:tr h="714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460109"/>
                  </a:ext>
                </a:extLst>
              </a:tr>
              <a:tr h="714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Température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Surface  (°C)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22.2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20.3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23.5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20.8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412579"/>
                  </a:ext>
                </a:extLst>
              </a:tr>
              <a:tr h="714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Température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Fosse (°C)</a:t>
                      </a:r>
                      <a:endParaRPr kumimoji="0" lang="fr-FR" altLang="fr-FR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07486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008063"/>
          </a:xfrm>
        </p:spPr>
        <p:txBody>
          <a:bodyPr/>
          <a:lstStyle/>
          <a:p>
            <a:pPr algn="ctr" eaLnBrk="1" hangingPunct="1"/>
            <a:r>
              <a:rPr lang="fr-CA" altLang="fr-FR" b="1" i="1">
                <a:solidFill>
                  <a:srgbClr val="FF0000"/>
                </a:solidFill>
              </a:rPr>
              <a:t>Critères de qualité de l’eau</a:t>
            </a:r>
          </a:p>
        </p:txBody>
      </p:sp>
      <p:graphicFrame>
        <p:nvGraphicFramePr>
          <p:cNvPr id="13367" name="Group 55"/>
          <p:cNvGraphicFramePr>
            <a:graphicFrameLocks noGrp="1"/>
          </p:cNvGraphicFramePr>
          <p:nvPr>
            <p:ph type="tbl" idx="1"/>
          </p:nvPr>
        </p:nvGraphicFramePr>
        <p:xfrm>
          <a:off x="468313" y="1196975"/>
          <a:ext cx="8229600" cy="5454650"/>
        </p:xfrm>
        <a:graphic>
          <a:graphicData uri="http://schemas.openxmlformats.org/drawingml/2006/table">
            <a:tbl>
              <a:tblPr/>
              <a:tblGrid>
                <a:gridCol w="166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2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Paramètres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Critères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Impact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746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Phosphore total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Moins 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micro gr / litre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CA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cours d'eau s'écoulant vers des lacs dont le contexte environnemental n'est pas problématique.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CA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Vise à éviter la modification d'habitats dans ces lacs.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CA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Vise à limiter la croissance d'algues et de plantes aquatiques</a:t>
                      </a:r>
                      <a:endParaRPr kumimoji="0" lang="fr-CA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995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Moins de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micro gr / litre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CA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Vise à limiter la croissance excessive d'algues et de plantes aquatiques dans les ruisseaux et les rivières.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691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Coliformes fécaux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Moins de 200 unités de coliformes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fécaux / 100 ml d’eau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fr-CA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S’applique aux activités de contact primaire comme la baignade et la planche à voile.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1053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Moins de 1000 unités de coliformes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fécaux / 100 ml d’eau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CA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S’applique aux </a:t>
                      </a:r>
                      <a:r>
                        <a:rPr kumimoji="0" lang="fr-FR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activités</a:t>
                      </a:r>
                      <a:r>
                        <a:rPr kumimoji="0" lang="en-CA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 contact secondaire comme la pêche et le canotage.</a:t>
                      </a:r>
                      <a:endParaRPr kumimoji="0" lang="fr-FR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CA" altLang="fr-FR" sz="4500" b="1" i="1">
                <a:solidFill>
                  <a:srgbClr val="996633"/>
                </a:solidFill>
              </a:rPr>
              <a:t>Coliformes fécaux 2013</a:t>
            </a:r>
            <a:br>
              <a:rPr lang="en-CA" altLang="fr-FR" sz="4500" b="1" i="1">
                <a:solidFill>
                  <a:srgbClr val="996633"/>
                </a:solidFill>
              </a:rPr>
            </a:br>
            <a:r>
              <a:rPr lang="en-CA" altLang="fr-FR" sz="2200" b="1" i="1">
                <a:solidFill>
                  <a:srgbClr val="996633"/>
                </a:solidFill>
              </a:rPr>
              <a:t>Critère de baignade: moins de 200</a:t>
            </a:r>
            <a:endParaRPr lang="fr-FR" altLang="fr-FR" sz="2200" b="1" i="1">
              <a:solidFill>
                <a:srgbClr val="996633"/>
              </a:solidFill>
            </a:endParaRP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971550" y="1773238"/>
          <a:ext cx="7488238" cy="3455987"/>
        </p:xfrm>
        <a:graphic>
          <a:graphicData uri="http://schemas.openxmlformats.org/drawingml/2006/table">
            <a:tbl>
              <a:tblPr/>
              <a:tblGrid>
                <a:gridCol w="1871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9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Date échantillonage</a:t>
                      </a:r>
                      <a:endParaRPr kumimoji="0" lang="fr-FR" sz="1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Plage</a:t>
                      </a:r>
                      <a:endParaRPr kumimoji="0" lang="fr-FR" sz="1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Tributaire de l’Épervière</a:t>
                      </a:r>
                      <a:endParaRPr kumimoji="0" lang="fr-FR" sz="1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Chemin du Lac à la Truite</a:t>
                      </a: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 juin 2013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Moins de 2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 juillet 2013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Moins de 2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 août 2013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À venir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À venir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À venir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CA" altLang="fr-FR" sz="4500" b="1" i="1">
                <a:solidFill>
                  <a:srgbClr val="996633"/>
                </a:solidFill>
              </a:rPr>
              <a:t>Phosphore 2013</a:t>
            </a:r>
            <a:br>
              <a:rPr lang="en-CA" altLang="fr-FR" sz="4500" b="1" i="1">
                <a:solidFill>
                  <a:srgbClr val="996633"/>
                </a:solidFill>
              </a:rPr>
            </a:br>
            <a:r>
              <a:rPr lang="en-CA" altLang="fr-FR" sz="2200" b="1" i="1">
                <a:solidFill>
                  <a:srgbClr val="996633"/>
                </a:solidFill>
              </a:rPr>
              <a:t>Idéalement moins de 20 microgrammes / litre</a:t>
            </a:r>
            <a:endParaRPr lang="fr-FR" altLang="fr-FR" sz="2200" b="1" i="1">
              <a:solidFill>
                <a:srgbClr val="996633"/>
              </a:solidFill>
            </a:endParaRP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2700338" y="2133600"/>
          <a:ext cx="3744912" cy="3455988"/>
        </p:xfrm>
        <a:graphic>
          <a:graphicData uri="http://schemas.openxmlformats.org/drawingml/2006/table">
            <a:tbl>
              <a:tblPr/>
              <a:tblGrid>
                <a:gridCol w="1871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9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Date échantillonnage</a:t>
                      </a:r>
                      <a:endParaRPr kumimoji="0" lang="fr-FR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Échantillonné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à la Fosse</a:t>
                      </a:r>
                      <a:endParaRPr kumimoji="0" lang="fr-FR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 juin 2013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 juillet 2013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 août 2013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À venir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CA" altLang="fr-FR" sz="4500" b="1" i="1">
                <a:solidFill>
                  <a:srgbClr val="996633"/>
                </a:solidFill>
              </a:rPr>
              <a:t>Chlorophyle 2013</a:t>
            </a:r>
            <a:br>
              <a:rPr lang="en-CA" altLang="fr-FR" sz="4500" b="1" i="1">
                <a:solidFill>
                  <a:srgbClr val="996633"/>
                </a:solidFill>
              </a:rPr>
            </a:br>
            <a:r>
              <a:rPr lang="en-CA" altLang="fr-FR" sz="2200" b="1" i="1">
                <a:solidFill>
                  <a:srgbClr val="996633"/>
                </a:solidFill>
              </a:rPr>
              <a:t>Idéalement moins de 20 microgrammes / litre</a:t>
            </a:r>
            <a:endParaRPr lang="fr-FR" altLang="fr-FR" sz="2200" b="1" i="1">
              <a:solidFill>
                <a:srgbClr val="996633"/>
              </a:solidFill>
            </a:endParaRP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2484438" y="2060575"/>
          <a:ext cx="3744912" cy="3455988"/>
        </p:xfrm>
        <a:graphic>
          <a:graphicData uri="http://schemas.openxmlformats.org/drawingml/2006/table">
            <a:tbl>
              <a:tblPr/>
              <a:tblGrid>
                <a:gridCol w="1871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9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Date échantillonage</a:t>
                      </a:r>
                      <a:endParaRPr kumimoji="0" lang="fr-FR" sz="1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Échantillonné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à la fosse</a:t>
                      </a:r>
                      <a:endParaRPr kumimoji="0" lang="fr-FR" sz="1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 juin 2013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2.52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 juillet 2013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2.42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 août 2013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À venir</a:t>
                      </a: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6A8486"/>
                        </a:gs>
                        <a:gs pos="50000">
                          <a:srgbClr val="9ABEC1"/>
                        </a:gs>
                        <a:gs pos="100000">
                          <a:srgbClr val="B8E3E6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CA" sz="4500" dirty="0"/>
              <a:t>Zone d’accumulation sédimentaire importante</a:t>
            </a:r>
            <a:endParaRPr lang="fr-CA" sz="4500" dirty="0"/>
          </a:p>
        </p:txBody>
      </p:sp>
      <p:grpSp>
        <p:nvGrpSpPr>
          <p:cNvPr id="22531" name="Groupe 7"/>
          <p:cNvGrpSpPr>
            <a:grpSpLocks/>
          </p:cNvGrpSpPr>
          <p:nvPr/>
        </p:nvGrpSpPr>
        <p:grpSpPr bwMode="auto">
          <a:xfrm>
            <a:off x="1042988" y="1484313"/>
            <a:ext cx="4321175" cy="4981575"/>
            <a:chOff x="2339752" y="1484784"/>
            <a:chExt cx="4320480" cy="4980815"/>
          </a:xfrm>
        </p:grpSpPr>
        <p:pic>
          <p:nvPicPr>
            <p:cNvPr id="2253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1484784"/>
              <a:ext cx="4320480" cy="4980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Ellipse 5"/>
            <p:cNvSpPr/>
            <p:nvPr/>
          </p:nvSpPr>
          <p:spPr>
            <a:xfrm>
              <a:off x="4644431" y="1772077"/>
              <a:ext cx="2015801" cy="9364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2411178" y="5444992"/>
              <a:ext cx="2017388" cy="9364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CA">
                <a:solidFill>
                  <a:srgbClr val="FF0000"/>
                </a:solidFill>
                <a:cs typeface="Arial" charset="0"/>
              </a:endParaRPr>
            </a:p>
          </p:txBody>
        </p:sp>
      </p:grpSp>
      <p:sp>
        <p:nvSpPr>
          <p:cNvPr id="22532" name="ZoneTexte 8"/>
          <p:cNvSpPr txBox="1">
            <a:spLocks noChangeArrowheads="1"/>
          </p:cNvSpPr>
          <p:nvPr/>
        </p:nvSpPr>
        <p:spPr bwMode="auto">
          <a:xfrm>
            <a:off x="4211638" y="5300663"/>
            <a:ext cx="472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fr-FR"/>
              <a:t>De 130 cm à plus de 250 cm d’accumulation</a:t>
            </a:r>
            <a:endParaRPr lang="fr-CA" alt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CA" altLang="fr-FR"/>
              <a:t>Recommandations:</a:t>
            </a:r>
            <a:endParaRPr lang="fr-CA" altLang="fr-FR"/>
          </a:p>
        </p:txBody>
      </p:sp>
      <p:sp>
        <p:nvSpPr>
          <p:cNvPr id="23555" name="ZoneTexte 3"/>
          <p:cNvSpPr txBox="1">
            <a:spLocks noChangeArrowheads="1"/>
          </p:cNvSpPr>
          <p:nvPr/>
        </p:nvSpPr>
        <p:spPr bwMode="auto">
          <a:xfrm>
            <a:off x="179388" y="1989138"/>
            <a:ext cx="8964612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fr-CA" altLang="fr-FR" sz="2400"/>
              <a:t>S’assurer que l’entretien des fossés.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CA" altLang="fr-FR" sz="24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altLang="fr-FR" sz="2400"/>
              <a:t>Stabiliser les talus.</a:t>
            </a:r>
            <a:endParaRPr lang="fr-CA" altLang="fr-FR" sz="240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CA" altLang="fr-FR" sz="24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CA" altLang="fr-FR" sz="2400" b="1">
                <a:solidFill>
                  <a:srgbClr val="FF0000"/>
                </a:solidFill>
              </a:rPr>
              <a:t>Protéger le milieu humide.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CA" altLang="fr-FR" sz="24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altLang="fr-FR" sz="2400"/>
              <a:t>Canaliser l’eau dans les capteurs à sédiment.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CA" altLang="fr-FR" sz="24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altLang="fr-FR" sz="2400" b="1">
                <a:solidFill>
                  <a:srgbClr val="FF0000"/>
                </a:solidFill>
              </a:rPr>
              <a:t>Vérifier l’efficacité des fosses septiques.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CA" altLang="fr-FR" sz="24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altLang="fr-FR" sz="2400" b="1">
                <a:solidFill>
                  <a:srgbClr val="FF0000"/>
                </a:solidFill>
              </a:rPr>
              <a:t>Renaturalisation des rives.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fr-CA" alt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8000" dirty="0"/>
              <a:t>Lac à la Truite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4221163"/>
            <a:ext cx="7854950" cy="1752600"/>
          </a:xfrm>
        </p:spPr>
        <p:txBody>
          <a:bodyPr/>
          <a:lstStyle/>
          <a:p>
            <a:pPr marR="0" algn="ctr" eaLnBrk="1" hangingPunct="1"/>
            <a:r>
              <a:rPr lang="fr-CA" altLang="fr-FR" sz="3200"/>
              <a:t>Résultats des analyses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CA" altLang="fr-FR"/>
              <a:t>Artificialisation des rives</a:t>
            </a:r>
            <a:endParaRPr lang="fr-CA" altLang="fr-FR"/>
          </a:p>
        </p:txBody>
      </p:sp>
      <p:sp>
        <p:nvSpPr>
          <p:cNvPr id="24579" name="ZoneTexte 4"/>
          <p:cNvSpPr txBox="1">
            <a:spLocks noChangeArrowheads="1"/>
          </p:cNvSpPr>
          <p:nvPr/>
        </p:nvSpPr>
        <p:spPr bwMode="auto">
          <a:xfrm>
            <a:off x="755650" y="2636838"/>
            <a:ext cx="75453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CA" altLang="fr-FR" sz="2800"/>
              <a:t>En 1988, 60% des rives étaient artificialisées.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CA" altLang="fr-FR" sz="28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altLang="fr-FR" sz="2800"/>
              <a:t>En 1999, 44% des rives étaient artificialisées.</a:t>
            </a:r>
            <a:endParaRPr lang="fr-CA" altLang="fr-FR"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CA" altLang="fr-FR"/>
              <a:t>Utilisation du sol</a:t>
            </a:r>
            <a:endParaRPr lang="fr-CA" altLang="fr-FR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96975"/>
            <a:ext cx="626427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ZoneTexte 4"/>
          <p:cNvSpPr txBox="1">
            <a:spLocks noChangeArrowheads="1"/>
          </p:cNvSpPr>
          <p:nvPr/>
        </p:nvSpPr>
        <p:spPr bwMode="auto">
          <a:xfrm>
            <a:off x="6588125" y="1484313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fr-FR"/>
              <a:t>83,5%</a:t>
            </a:r>
            <a:endParaRPr lang="fr-CA" altLang="fr-FR"/>
          </a:p>
        </p:txBody>
      </p:sp>
      <p:sp>
        <p:nvSpPr>
          <p:cNvPr id="25605" name="ZoneTexte 5"/>
          <p:cNvSpPr txBox="1">
            <a:spLocks noChangeArrowheads="1"/>
          </p:cNvSpPr>
          <p:nvPr/>
        </p:nvSpPr>
        <p:spPr bwMode="auto">
          <a:xfrm>
            <a:off x="6659563" y="1916113"/>
            <a:ext cx="71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fr-FR"/>
              <a:t>5,6%</a:t>
            </a:r>
            <a:endParaRPr lang="fr-CA" altLang="fr-FR"/>
          </a:p>
        </p:txBody>
      </p:sp>
      <p:sp>
        <p:nvSpPr>
          <p:cNvPr id="25606" name="ZoneTexte 6"/>
          <p:cNvSpPr txBox="1">
            <a:spLocks noChangeArrowheads="1"/>
          </p:cNvSpPr>
          <p:nvPr/>
        </p:nvSpPr>
        <p:spPr bwMode="auto">
          <a:xfrm>
            <a:off x="6659563" y="2205038"/>
            <a:ext cx="71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fr-FR"/>
              <a:t>2,1%</a:t>
            </a:r>
            <a:endParaRPr lang="fr-CA" altLang="fr-FR"/>
          </a:p>
        </p:txBody>
      </p:sp>
      <p:sp>
        <p:nvSpPr>
          <p:cNvPr id="25607" name="ZoneTexte 7"/>
          <p:cNvSpPr txBox="1">
            <a:spLocks noChangeArrowheads="1"/>
          </p:cNvSpPr>
          <p:nvPr/>
        </p:nvSpPr>
        <p:spPr bwMode="auto">
          <a:xfrm>
            <a:off x="6659563" y="2492375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fr-FR"/>
              <a:t>8,5%</a:t>
            </a:r>
            <a:endParaRPr lang="fr-CA" altLang="fr-F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CA" altLang="fr-FR"/>
              <a:t>Tributaires et marécages</a:t>
            </a:r>
            <a:endParaRPr lang="fr-CA" altLang="fr-FR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6335712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ZoneTexte 4"/>
          <p:cNvSpPr txBox="1">
            <a:spLocks noChangeArrowheads="1"/>
          </p:cNvSpPr>
          <p:nvPr/>
        </p:nvSpPr>
        <p:spPr bwMode="auto">
          <a:xfrm>
            <a:off x="1547813" y="2060575"/>
            <a:ext cx="21082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fr-FR">
                <a:solidFill>
                  <a:srgbClr val="FF0000"/>
                </a:solidFill>
              </a:rPr>
              <a:t>Ruisseau Garneau</a:t>
            </a:r>
            <a:endParaRPr lang="fr-CA" altLang="fr-FR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CA" altLang="fr-FR"/>
              <a:t>Utilisation du sol</a:t>
            </a:r>
            <a:endParaRPr lang="fr-CA" altLang="fr-FR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96975"/>
            <a:ext cx="626427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ZoneTexte 4"/>
          <p:cNvSpPr txBox="1">
            <a:spLocks noChangeArrowheads="1"/>
          </p:cNvSpPr>
          <p:nvPr/>
        </p:nvSpPr>
        <p:spPr bwMode="auto">
          <a:xfrm>
            <a:off x="6588125" y="1484313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fr-FR"/>
              <a:t>83,5%</a:t>
            </a:r>
            <a:endParaRPr lang="fr-CA" altLang="fr-FR"/>
          </a:p>
        </p:txBody>
      </p:sp>
      <p:sp>
        <p:nvSpPr>
          <p:cNvPr id="27653" name="ZoneTexte 5"/>
          <p:cNvSpPr txBox="1">
            <a:spLocks noChangeArrowheads="1"/>
          </p:cNvSpPr>
          <p:nvPr/>
        </p:nvSpPr>
        <p:spPr bwMode="auto">
          <a:xfrm>
            <a:off x="6659563" y="1916113"/>
            <a:ext cx="71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fr-FR"/>
              <a:t>5,6%</a:t>
            </a:r>
            <a:endParaRPr lang="fr-CA" altLang="fr-FR"/>
          </a:p>
        </p:txBody>
      </p:sp>
      <p:sp>
        <p:nvSpPr>
          <p:cNvPr id="27654" name="ZoneTexte 6"/>
          <p:cNvSpPr txBox="1">
            <a:spLocks noChangeArrowheads="1"/>
          </p:cNvSpPr>
          <p:nvPr/>
        </p:nvSpPr>
        <p:spPr bwMode="auto">
          <a:xfrm>
            <a:off x="6659563" y="2205038"/>
            <a:ext cx="71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fr-FR"/>
              <a:t>2,1%</a:t>
            </a:r>
            <a:endParaRPr lang="fr-CA" altLang="fr-FR"/>
          </a:p>
        </p:txBody>
      </p:sp>
      <p:sp>
        <p:nvSpPr>
          <p:cNvPr id="27655" name="ZoneTexte 7"/>
          <p:cNvSpPr txBox="1">
            <a:spLocks noChangeArrowheads="1"/>
          </p:cNvSpPr>
          <p:nvPr/>
        </p:nvSpPr>
        <p:spPr bwMode="auto">
          <a:xfrm>
            <a:off x="6659563" y="2492375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fr-FR"/>
              <a:t>8,5%</a:t>
            </a:r>
            <a:endParaRPr lang="fr-CA" altLang="fr-F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fr-CA" altLang="fr-FR" b="1"/>
              <a:t>Ruisseau de l’Épervière</a:t>
            </a:r>
            <a:endParaRPr lang="fr-CA" altLang="fr-FR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5761038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CA" altLang="fr-FR"/>
              <a:t>Utilisation du sol</a:t>
            </a:r>
            <a:endParaRPr lang="fr-CA" altLang="fr-FR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96975"/>
            <a:ext cx="626427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ZoneTexte 4"/>
          <p:cNvSpPr txBox="1">
            <a:spLocks noChangeArrowheads="1"/>
          </p:cNvSpPr>
          <p:nvPr/>
        </p:nvSpPr>
        <p:spPr bwMode="auto">
          <a:xfrm>
            <a:off x="6588125" y="1484313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fr-FR"/>
              <a:t>83,5%</a:t>
            </a:r>
            <a:endParaRPr lang="fr-CA" altLang="fr-FR"/>
          </a:p>
        </p:txBody>
      </p:sp>
      <p:sp>
        <p:nvSpPr>
          <p:cNvPr id="29701" name="ZoneTexte 5"/>
          <p:cNvSpPr txBox="1">
            <a:spLocks noChangeArrowheads="1"/>
          </p:cNvSpPr>
          <p:nvPr/>
        </p:nvSpPr>
        <p:spPr bwMode="auto">
          <a:xfrm>
            <a:off x="6659563" y="1916113"/>
            <a:ext cx="71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fr-FR"/>
              <a:t>5,6%</a:t>
            </a:r>
            <a:endParaRPr lang="fr-CA" altLang="fr-FR"/>
          </a:p>
        </p:txBody>
      </p:sp>
      <p:sp>
        <p:nvSpPr>
          <p:cNvPr id="29702" name="ZoneTexte 6"/>
          <p:cNvSpPr txBox="1">
            <a:spLocks noChangeArrowheads="1"/>
          </p:cNvSpPr>
          <p:nvPr/>
        </p:nvSpPr>
        <p:spPr bwMode="auto">
          <a:xfrm>
            <a:off x="6659563" y="2205038"/>
            <a:ext cx="71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fr-FR"/>
              <a:t>2,1%</a:t>
            </a:r>
            <a:endParaRPr lang="fr-CA" altLang="fr-FR"/>
          </a:p>
        </p:txBody>
      </p:sp>
      <p:sp>
        <p:nvSpPr>
          <p:cNvPr id="29703" name="ZoneTexte 7"/>
          <p:cNvSpPr txBox="1">
            <a:spLocks noChangeArrowheads="1"/>
          </p:cNvSpPr>
          <p:nvPr/>
        </p:nvSpPr>
        <p:spPr bwMode="auto">
          <a:xfrm>
            <a:off x="6659563" y="2492375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fr-FR"/>
              <a:t>8,5%</a:t>
            </a:r>
            <a:endParaRPr lang="fr-CA" altLang="fr-F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fr-CA" altLang="fr-FR" sz="3200" b="1"/>
              <a:t>Ruisseau du chemin du Lac-à-la-Truite</a:t>
            </a:r>
            <a:endParaRPr lang="fr-CA" altLang="fr-FR" sz="320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557338"/>
            <a:ext cx="5191125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CA" altLang="fr-FR"/>
              <a:t>Utilisation du sol</a:t>
            </a:r>
            <a:endParaRPr lang="fr-CA" altLang="fr-FR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96975"/>
            <a:ext cx="626427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ZoneTexte 4"/>
          <p:cNvSpPr txBox="1">
            <a:spLocks noChangeArrowheads="1"/>
          </p:cNvSpPr>
          <p:nvPr/>
        </p:nvSpPr>
        <p:spPr bwMode="auto">
          <a:xfrm>
            <a:off x="6588125" y="1484313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fr-FR"/>
              <a:t>83,5%</a:t>
            </a:r>
            <a:endParaRPr lang="fr-CA" altLang="fr-FR"/>
          </a:p>
        </p:txBody>
      </p:sp>
      <p:sp>
        <p:nvSpPr>
          <p:cNvPr id="31749" name="ZoneTexte 5"/>
          <p:cNvSpPr txBox="1">
            <a:spLocks noChangeArrowheads="1"/>
          </p:cNvSpPr>
          <p:nvPr/>
        </p:nvSpPr>
        <p:spPr bwMode="auto">
          <a:xfrm>
            <a:off x="6659563" y="1916113"/>
            <a:ext cx="71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fr-FR"/>
              <a:t>5,6%</a:t>
            </a:r>
            <a:endParaRPr lang="fr-CA" altLang="fr-FR"/>
          </a:p>
        </p:txBody>
      </p:sp>
      <p:sp>
        <p:nvSpPr>
          <p:cNvPr id="31750" name="ZoneTexte 6"/>
          <p:cNvSpPr txBox="1">
            <a:spLocks noChangeArrowheads="1"/>
          </p:cNvSpPr>
          <p:nvPr/>
        </p:nvSpPr>
        <p:spPr bwMode="auto">
          <a:xfrm>
            <a:off x="6659563" y="2205038"/>
            <a:ext cx="71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fr-FR"/>
              <a:t>2,1%</a:t>
            </a:r>
            <a:endParaRPr lang="fr-CA" altLang="fr-FR"/>
          </a:p>
        </p:txBody>
      </p:sp>
      <p:sp>
        <p:nvSpPr>
          <p:cNvPr id="31751" name="ZoneTexte 7"/>
          <p:cNvSpPr txBox="1">
            <a:spLocks noChangeArrowheads="1"/>
          </p:cNvSpPr>
          <p:nvPr/>
        </p:nvSpPr>
        <p:spPr bwMode="auto">
          <a:xfrm>
            <a:off x="6659563" y="2492375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fr-FR"/>
              <a:t>8,5%</a:t>
            </a:r>
            <a:endParaRPr lang="fr-CA" altLang="fr-F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altLang="fr-FR" b="1"/>
              <a:t>Ruisseau des Concessions</a:t>
            </a:r>
            <a:endParaRPr lang="fr-CA" altLang="fr-FR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133600"/>
            <a:ext cx="8183562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CA" altLang="fr-FR"/>
              <a:t>Utilisation du sol</a:t>
            </a:r>
            <a:endParaRPr lang="fr-CA" altLang="fr-FR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96975"/>
            <a:ext cx="626427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ZoneTexte 4"/>
          <p:cNvSpPr txBox="1">
            <a:spLocks noChangeArrowheads="1"/>
          </p:cNvSpPr>
          <p:nvPr/>
        </p:nvSpPr>
        <p:spPr bwMode="auto">
          <a:xfrm>
            <a:off x="6588125" y="1484313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fr-FR"/>
              <a:t>83,5%</a:t>
            </a:r>
            <a:endParaRPr lang="fr-CA" altLang="fr-FR"/>
          </a:p>
        </p:txBody>
      </p:sp>
      <p:sp>
        <p:nvSpPr>
          <p:cNvPr id="33797" name="ZoneTexte 5"/>
          <p:cNvSpPr txBox="1">
            <a:spLocks noChangeArrowheads="1"/>
          </p:cNvSpPr>
          <p:nvPr/>
        </p:nvSpPr>
        <p:spPr bwMode="auto">
          <a:xfrm>
            <a:off x="6659563" y="1916113"/>
            <a:ext cx="71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fr-FR"/>
              <a:t>5,6%</a:t>
            </a:r>
            <a:endParaRPr lang="fr-CA" altLang="fr-FR"/>
          </a:p>
        </p:txBody>
      </p:sp>
      <p:sp>
        <p:nvSpPr>
          <p:cNvPr id="33798" name="ZoneTexte 6"/>
          <p:cNvSpPr txBox="1">
            <a:spLocks noChangeArrowheads="1"/>
          </p:cNvSpPr>
          <p:nvPr/>
        </p:nvSpPr>
        <p:spPr bwMode="auto">
          <a:xfrm>
            <a:off x="6659563" y="2205038"/>
            <a:ext cx="71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fr-FR"/>
              <a:t>2,1%</a:t>
            </a:r>
            <a:endParaRPr lang="fr-CA" altLang="fr-FR"/>
          </a:p>
        </p:txBody>
      </p:sp>
      <p:sp>
        <p:nvSpPr>
          <p:cNvPr id="33799" name="ZoneTexte 7"/>
          <p:cNvSpPr txBox="1">
            <a:spLocks noChangeArrowheads="1"/>
          </p:cNvSpPr>
          <p:nvPr/>
        </p:nvSpPr>
        <p:spPr bwMode="auto">
          <a:xfrm>
            <a:off x="6659563" y="2492375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fr-FR"/>
              <a:t>8,5%</a:t>
            </a:r>
            <a:endParaRPr lang="fr-CA" alt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7056437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ZoneTexte 2"/>
          <p:cNvSpPr txBox="1">
            <a:spLocks noChangeArrowheads="1"/>
          </p:cNvSpPr>
          <p:nvPr/>
        </p:nvSpPr>
        <p:spPr bwMode="auto">
          <a:xfrm>
            <a:off x="1763713" y="260350"/>
            <a:ext cx="5761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fr-FR" sz="2800"/>
              <a:t>Bassin versant du lac à la Truite</a:t>
            </a:r>
            <a:endParaRPr lang="fr-CA" altLang="fr-FR" sz="2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fr-CA" altLang="fr-FR" b="1"/>
              <a:t>Ruisseau 2</a:t>
            </a:r>
            <a:endParaRPr lang="fr-CA" altLang="fr-FR"/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484313"/>
            <a:ext cx="6408738" cy="5091112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CA" altLang="fr-FR"/>
              <a:t>Utilisation du sol</a:t>
            </a:r>
            <a:endParaRPr lang="fr-CA" altLang="fr-FR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96975"/>
            <a:ext cx="626427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ZoneTexte 4"/>
          <p:cNvSpPr txBox="1">
            <a:spLocks noChangeArrowheads="1"/>
          </p:cNvSpPr>
          <p:nvPr/>
        </p:nvSpPr>
        <p:spPr bwMode="auto">
          <a:xfrm>
            <a:off x="6588125" y="1484313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fr-FR"/>
              <a:t>83,5%</a:t>
            </a:r>
            <a:endParaRPr lang="fr-CA" altLang="fr-FR"/>
          </a:p>
        </p:txBody>
      </p:sp>
      <p:sp>
        <p:nvSpPr>
          <p:cNvPr id="35845" name="ZoneTexte 5"/>
          <p:cNvSpPr txBox="1">
            <a:spLocks noChangeArrowheads="1"/>
          </p:cNvSpPr>
          <p:nvPr/>
        </p:nvSpPr>
        <p:spPr bwMode="auto">
          <a:xfrm>
            <a:off x="6659563" y="1916113"/>
            <a:ext cx="71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fr-FR"/>
              <a:t>5,6%</a:t>
            </a:r>
            <a:endParaRPr lang="fr-CA" altLang="fr-FR"/>
          </a:p>
        </p:txBody>
      </p:sp>
      <p:sp>
        <p:nvSpPr>
          <p:cNvPr id="35846" name="ZoneTexte 6"/>
          <p:cNvSpPr txBox="1">
            <a:spLocks noChangeArrowheads="1"/>
          </p:cNvSpPr>
          <p:nvPr/>
        </p:nvSpPr>
        <p:spPr bwMode="auto">
          <a:xfrm>
            <a:off x="6659563" y="2205038"/>
            <a:ext cx="71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fr-FR"/>
              <a:t>2,1%</a:t>
            </a:r>
            <a:endParaRPr lang="fr-CA" altLang="fr-FR"/>
          </a:p>
        </p:txBody>
      </p:sp>
      <p:sp>
        <p:nvSpPr>
          <p:cNvPr id="35847" name="ZoneTexte 7"/>
          <p:cNvSpPr txBox="1">
            <a:spLocks noChangeArrowheads="1"/>
          </p:cNvSpPr>
          <p:nvPr/>
        </p:nvSpPr>
        <p:spPr bwMode="auto">
          <a:xfrm>
            <a:off x="6659563" y="2492375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fr-FR"/>
              <a:t>8,5%</a:t>
            </a:r>
            <a:endParaRPr lang="fr-CA" altLang="fr-F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altLang="fr-FR" b="1"/>
              <a:t>Ruisseau Fleur-de-Mai</a:t>
            </a:r>
            <a:endParaRPr lang="fr-CA" altLang="fr-FR"/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557338"/>
            <a:ext cx="6108700" cy="5105400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fr-CA" altLang="fr-FR"/>
              <a:t>Marécage Fleur-de-Mai</a:t>
            </a:r>
          </a:p>
        </p:txBody>
      </p:sp>
      <p:pic>
        <p:nvPicPr>
          <p:cNvPr id="37891" name="Picture 3" descr="C:\Users\Lucie\AppData\Local\Microsoft\Windows\Temporary Internet Files\Content.Outlook\A7YFB55I\Vue génér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12875"/>
            <a:ext cx="4257675" cy="5224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CA" altLang="fr-FR"/>
              <a:t>Réalisations de l’association</a:t>
            </a:r>
            <a:endParaRPr lang="fr-CA" altLang="fr-FR"/>
          </a:p>
        </p:txBody>
      </p:sp>
      <p:sp>
        <p:nvSpPr>
          <p:cNvPr id="38915" name="ZoneTexte 3"/>
          <p:cNvSpPr txBox="1">
            <a:spLocks noChangeArrowheads="1"/>
          </p:cNvSpPr>
          <p:nvPr/>
        </p:nvSpPr>
        <p:spPr bwMode="auto">
          <a:xfrm>
            <a:off x="755650" y="1503363"/>
            <a:ext cx="7416800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CA" altLang="fr-FR"/>
              <a:t>Fondation de l’association 18 août 1985.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CA" altLang="fr-FR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altLang="fr-FR"/>
              <a:t>Programme des lacs pour la classification des fosses septiques.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CA" altLang="fr-FR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altLang="fr-FR"/>
              <a:t>Classification des rives.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CA" altLang="fr-FR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altLang="fr-FR"/>
              <a:t>Côté nord désigné zone de conservation.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CA" altLang="fr-FR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altLang="fr-FR"/>
              <a:t>Programme de régénération des rives (</a:t>
            </a:r>
            <a:r>
              <a:rPr lang="en-CA" altLang="fr-FR" b="1">
                <a:solidFill>
                  <a:srgbClr val="FF0000"/>
                </a:solidFill>
              </a:rPr>
              <a:t>6000 arbustes plantés</a:t>
            </a:r>
            <a:r>
              <a:rPr lang="en-CA" altLang="fr-FR"/>
              <a:t>).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CA" altLang="fr-FR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altLang="fr-FR"/>
              <a:t>Construction de capteurs à sédiment tout autour du lac.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CA" altLang="fr-FR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altLang="fr-FR"/>
              <a:t>Obligation d’avoir des toilettes à faible débit.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CA" altLang="fr-FR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altLang="fr-FR"/>
              <a:t>Pavage des accotements sur Alfred-Desrochers.</a:t>
            </a:r>
          </a:p>
          <a:p>
            <a:pPr eaLnBrk="1" hangingPunct="1"/>
            <a:endParaRPr lang="en-CA" altLang="fr-FR"/>
          </a:p>
          <a:p>
            <a:pPr eaLnBrk="1" hangingPunct="1"/>
            <a:endParaRPr lang="en-CA" altLang="fr-FR"/>
          </a:p>
          <a:p>
            <a:pPr eaLnBrk="1" hangingPunct="1"/>
            <a:endParaRPr lang="en-CA" altLang="fr-FR"/>
          </a:p>
          <a:p>
            <a:pPr eaLnBrk="1" hangingPunct="1"/>
            <a:endParaRPr lang="fr-CA" altLang="fr-F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fr-CA" altLang="fr-FR"/>
              <a:t>Phragmite</a:t>
            </a:r>
          </a:p>
        </p:txBody>
      </p:sp>
      <p:sp>
        <p:nvSpPr>
          <p:cNvPr id="39939" name="AutoShape 2" descr="data:image/jpeg;base64,/9j/4AAQSkZJRgABAQAAAQABAAD/2wCEAAkGBxQTEhQUEhQWFRUXGCAaFxcXGBgcGBkYHCEgGxwYGhoYICghGB4lHhgdITEiJSotLi4uGSAzODMsNygtLisBCgoKDg0OGxAQGy8kICQsLCwsLC8sLDQvLCwsLC0sLCwsLCwsLCwsLCwvLCwsLCwsLCwsLCwsLCwsLCwsNCwsLP/AABEIAMIBAwMBIgACEQEDEQH/xAAbAAACAwEBAQAAAAAAAAAAAAAEBQADBgIBB//EAEEQAAIBAwMDAwIEAwYEBQQDAAECEQMSIQAEMQUiQRMyUWFxBiNCgVKRoRQzYnKx8CSCwdEVNENzsgdTkvGi0uH/xAAZAQADAQEBAAAAAAAAAAAAAAAAAgMBBAX/xAAtEQACAgEDAgYCAQQDAAAAAAAAAQIRIQMSMUFRIjJhccHwE4GRQ6Gx0RQzQv/aAAwDAQACEQMRAD8A+46mpqaAJqampoAmpqamgCampqaAJqampoAmpqamgCampqaAJqa8Yxk6gOgD3U1NTQBNTU1NAE1NTU0ATU15OvJ0GWdamuZ17oCz3U15r3QaeHU17qaAPNTXupoAmpqamgCa8Y65WqCbZExJHmDwdc7isqjuMDP9ASf6A6AI+4UFgSBaLm+gzk/yOvNrWDoHHDZH21i63VFcqhl2rv3AXT6axjAwIEfW1uJJ1tdskKBn99AFuqHrd4UfEn95AH9Cf21a7gAkmABJJ4AHnWY6d1JjSrbxlwZNJT7mHFNQP0ljaPkyPgaANLTqyWA/SY+5icfPP85+NWaB6NTK0VuJZiJYmJLeZjEzPGNHaAJqaG3m6CWj9Tm1fvEz/TRI0AeLqFsx5/3/AN9VPXCkgmMEk+AByTpP0Hfmu9asRal1lOfKqTJ+BLT94H00APtceqMCRLcfX6jQPXN6KdPm0tif4R+pv2WecTGlPTt+Ifc1GQKq4UG9lpjgSpgMYyFnOgBh+IOpLTCU7gGqGB/lHP8APj99MTUtSSOBxrF7GutXfLVqlUFpsJg3sTJF3CEAAAHJgwedP/xXv/S27EHkQD/QcfBIP7HWWaG9M3RcMT5do/ygwv8AMQ3/ADDRvnWV/Ce6k24LCSxHA/wj5afjAiOZnVa0xnupqa8ZoEnQBCdB7XdGozEA2DCmOT5YHyPAj4mTOFv4k6kwtoUVL1X90CQifLZETEDPz+7Lpu1KgFiS0QZn/uZP+8aAaCtTXUa91ou05A11Gpqaw2iampqaDSampqaAJqampoAmpqamgDM/gpyad1Ri9SqBVZ/BBJUAZPtAA8YIxpT/APVPqZRdvQUkGuXUkc2WiQMiLiQsyIunxpd0LrdanuaVKpRrFvSbC0wrGkCgDFKiqwywGSIKkAZEJvxluju93TqujHb0abWBu0li9pMiIDWiZkQAYxqT1VttBdjH8N9QJ3DOgW0dqoItpIpVO+pDCTKsQs2zJMk6+nUZtDMRn4wM/fJP+418/TqdIU1NopAAUxKECWaSJ4aVOVzwfjGp6ZVmm6+oL0EK0gqAR2uPE/JJ5B+dZCWauzM9RZ+K+oVatY7PbAFzSl5IAVWZQSbgZ7QwAPN3Bg6r3u8U7cq6sqK4XuUFWiVOLmLAsWxJMAc+cp0DcVGqVd1WLXspNyskdgtvN5UCIzaGyDHOvNvvqm43CEU29JPYpAYQIF0zDsT8/wAUgY1j1evcajenqq0qQFOpTKmFUXqbCeZe6AAATnyI8jTqpvkVCzMAFUsTM4Xk451ituVL0rlP5SmVame98ctkCAMf5jgZ0cxQ0k9YmkoU1atoAuJZSElh7S3jzjOdbDUT6mLIHseqvX3fr1B6VGlTJJPCj4YnCmBcf9dO+lfiVaxv9tNpsnBKIYNQ/EngfCsfkD5/+KupiqqUvb6hDMihRasgIl5OTjJwM5/wn9PrfmBCqqCAESlwEItUMI7R72a6fcciQAPUUeR6s0HUtzXqbapWQMl8wWw3px2LTUDlmt90YuOJjXH4O3CmnTp8kdzmWMvIOWIgxg4/kNLOs/iELQMEs0hVIZu4sGAcie5YUkDMx4nA/Q+s0toroUcMqFyzmScKFxEAF2VYMHuEDW71uMrBf+Jty+73xpIPyaBCEkYZ5uZbpBAwoMfwcHxqX6YKoVSw9OkZKQpuccXeGABEAg5M8gQnp9Qq0aNOGpqB+ZVJpngiR7qqYJDZE/bB0r2PUK9ShcKyqW73NMs7AuePcB+oAAAnAhp0PUoxsbdd6ohJ2ypSZiQjsRMXTMG2Ae1vPI+05j8brTppQp7YIgMlrBaQBaVJiLjEkHnOc51zu9idn3IslyFIZWWoYBAWMlhLqDP7e46SdVpuKw9Qy9W08+1YC+cISV4OBnjUZSbXqNBdTef/AE4Bp0GqPIWSWYkcR8ETGDmdbujVuUG0iRwYn/XXyul1HuG3SlTQEoCtOq7QRnDUkgjtBlZ4P11ta3V/Tpjw3tAuJggSSSx4Az5P01aE1Rkssf1awUEsYA0Im9Fru4Ns4EZIjiBnP/XWI671WpW3FHaUCQywzEiO85LNcMhRkTyWB+Nd/indtQpLt6RLsU72E4ViFvkyZZjbE8E+CNM5qmw2jz8PUqb16tZRUcnh3UjxEi6DECByY851ozWA5B/lP+nH76x/R+ouKYC2K1sAKytaOPU/SpmBGQOTJ40y6ruKi0lo0RUBabqpZOwcklribm+VBOZxzrUzKGf9vD1LKebT3sMgeYEef9/Y/Wc/DFIU/VXmHtA8yqqhx915/wC2jev9T9OhUKZqYRR/jYhR/Vh++Oca28BQZstzfeQZAYgfYY/1B0VpfsQlCmqu6rj9RAz/AD0YlYHjI+Rx+x4OtMLNTXKPORrrQBNTU1NAE1NTU0ATU1NTQB8c/E2/V7KwbNNS0gva0Ztucw5tYcDHyCQRVsa6mk/rS1rqyIGgtTtskiZZZqU5zyw4Oqdz1GmatOnUpvUhLncshtBa0KAUa5WiORyfnNtKnduQVLBUQyrKLRTtAZi4OTKjEZZRHE68qT3MRcg+wrnc7olj6aIbVtm1QG/hyLiBk9oz9NMN9vgTZSqPF1pYlPUK4m1VICSQDggAfcyh6mhXc1rZuYkAlpMCRJJ9v6o4iSPsb0sFFaGLzCqlIsYOJYsAcBZ8gYzwNUwi1LkCq7i8hEHavbCtyJJycg5zEQpGPq56L1JNvMXteVi7AIbiAPCqGBlpJGBE6XVuiWVQ8M1h/SyQW/TwTatxJOCeBjMH7PbUmanUc0k72awkAtJgCMkgcRnLHMnS70uoYodf+NlEWnU9UAU7qq3oAxJg04aSSbixPkDjOkvXNwa1Cm1VQpkFUugckqJgTAYYH/TNnVKgqbhZMgEhpxhlAgSYIHOMyTycaXfiaj6tNFWVBt9oACoM5kz7gJ5+PnQ520mPCKVtizZ1i1Ru5jaCDjJaMEACSMzHxAuzp5U3jWhaYAdz3sR3AQJUQQzEzHGYknVNWyjSLMitTXJYWQxBVlU4IBuQCDnuwwnSzaqyJ61ULcSbacwzHxAGH/mR/Ma1S3O0JuUuA3qD9tZCAppqlQHINwIUklY/+8TzJLfI1xsg9bvtRu9MMKhWKZxIp5bwMgTPyZ1ULnrurrffSaQYtUKDUUGYE3IuAf4ZPnV53pRbFdULKMCB2gkBbUunMwFMDH0nW6oZ4VLkN2SHc1KhrubbjYqG2VRGAZcm0GWiMwZxmWb7ZaakhoqM2TUdncmMAcq5JtklsCcgTCrozItWnmqKhkNcGtMqw+xIJ8/H81m36jT3D3EwqklA5RSw4aqQIXu9oMHg6Vyb6E3TdFzpV3FZBXrmoQ3bTQSAJIMLEDyCTGCNUVt2vrVKhOKcolNWgQD2sSTcVZjcLZwRnA0T0+qzgmmq2ohVcKTictBlokmfqD86M6V0+kECblwqJJRAEV2JyXqFYBJjzPxcPO/kVWzVNUefhZrqz1ArP8QwDL4ubPwQYPyPjWt/Eu6CUfyxaqwzE3BgiqxJF3uPaCCCTAbiBpMu6o0iGpA0gABaCwmfmDaDk/PHPE3dQes9N3RCxJp9xdPYt5MgybYgEHJB8ckjrKtpjlbAfwTuLEaqUQmoZZixFRfmbUNpgiJIBkQCND/jbqrNVpJDKZEKbZaRgSFEiFGM+3mQYa7WpSRUcUicSoXtCEZAchTMEyJBLSDmWhBvXevvKldVEUoaC4IjhRdjmJ7fg58616m72BS8Vmo6Wr7U/wDEGoxOfy3uWSOLIBRieCMYOAM6L2fWmqu9OiXui6qO5glw7UmRYSBy088A4GRXfGswYyGkEmfI+oPJj40/2vVHAtQkyMuD7ZiCR2kj6GSBzOtWuk6fA7WLYx6V1FaSOQ2VmDJ7jhVFoBmeYgt4EwJ6Yq9j1ELemC0szLJfHH6cAi4z2s49pJOR6nUCemKRBeTEmFCSVyFzcTMDGBM+QXZUeqlMYRu5yozK4KC7mAB8gf108dXAptdlQpbb0mKIrVDPYirgCSQFHzAliW7skcC7d9aZqy0E97AXW/pXzB+5AnxaTyVBxnU+tMKoLmoTYFplipu83WiFVZg4GYHkY76NQqMxrmt+cwgAVQrQW/hIIPz4jn6aotVcJBtpWfTrgiqPJwB8n/pr3b7gPdbkAxPgkcx9uP56wO93lZVrMzhairCqzH8sEgAksxDO0j2yqlhkga1ab1dvQpgyzFQEXguY4F3A85gAZMaupJije8TE5iY+nzrrWX6L15OHqB3YtdbkKV8ecQIGfA0H1j8UkylKO8RPMLMlh5m0kf8A4n5gc0lbA123r3yRxOD8/XV2vnx/GHplKagwoFwyDj6NMA5H+81b78cVIPpiATNxEwBGAPE/7nSfmh3Cja7jrVFGKs0Ef9RI/odTXyPcb4F2JBJLE+0+TMD6CY/bU0v54i2wHd0RVrF1qByo9M9jqAR/E9sD3DyBj6aq6r+JPRLUytmSGJGSDIUmZMROJiG+p11R7NqU7vVqd0KDc0wfr7ig/kc4gZysGLX1Gpq7i+1SHeGJwwUQnExd+pfsOPTjbtsaEerNBaa6066IIK21b4wyBQGiQWlCjc8kyeTpv09aVOmXKh2RyT24wBMR7hk9vHbkYMEdOUmk1NlM+mHT2hmNNbgMYGCWx/CvxGlHRdoasuCssZ7HA9PM9tvDe4QBIEHSTlSGm30AeswK7vUFpY9i+FwMycHDeOJ40clZQlNLVBDqSwMvE5u8mbY8cjjXm92v5zVXZYIhSQQeJhZGGJJgxwefmbyqrNcnb2QFt7mecEtyYED9XtPHjJNcAnlIu25JqQCCWP3k/wAMngTifP8APRrVO8yocT7ZiSCeI8XE/TAGlPTtsUyxFxIkBvb8D4MY+mcHRIqSz4YjMqpyZMQPiY+fOlfJ0R4ZYu0EgtT9NA16G8M2ATIIJhRPGefprO1do1esalW50SbVGVVZyxbAunwIUQO4ca1NQ0AAjI2STJqQxg4i3NoK8mADidW0d4zAkrKWkk1GcH/CCeOYwJ8/XWqbicjlkp21OHVSP7wpTML2sH7SGklsB8g/U6Sbbp6lXZvUkrNzCmvlZAUD4PyYH7aabPqdNaihWamElzaxItFvuLh7pI+kR40R1Ott2rOttri8NUX0Q8JHKM3cf2HHxpldYC2lgA6YqIy1EYuEYG2WJFpu7hd3cRhfI+2uKNdFZEpSpKKBbTZxCs6Be49sIAMZODOhd0lS24EOrEHtV1Bgdqsqjt+xAmBAOTrpKq0/1uFkXF7gDlsY9x+5wJPnWK+TEnVs0e02lSoLXfiAXVLLF/nE+RjnxzrmquzSqZpq5k47niPkuSMD4/kMa4orVG3pU5Zma4swXiQQs5IQAQJJ8HXh6I3K0XYzPuEnEEFlMgEknzGJnOp0Kw3c9RpFIeklsdo9oI4kCSAcxn6+NWHcxRJMiTJUljlVJAENkRPP8AxnCnc9LSiiI8U7pe1AWP1g4VpgYBJBg50RvN76e0JKW1DVS0BpYEwREDmPv9Z400Y9h0sBXTOqqgpZUllAqWAFaZVbbjnJUzkYtmfor/Ev4geg7o1gdgLyF+O1Gu8hlHA4gjGddbegrraEKpGVUAKpiUFogKsgEDPAIzoHcU13tFqYP59GQmcunmmTEz8YOf8AMTrYJN30Nhl2+Dvoe8ukFF4uuHujzx98EmeQPgNNw6sLigDA3KQfPgQBH9dJdiQtNmWQIHzmREDg/wDUg6NpVcoIHaC5B4NoLwY8GOPqdGosFdWtnuGrswHCAAscu37YAMQxwOeB5aBPB3v5rhhcLSomkJtnBUiPGQTMA/uON+lVwPThaQRXao8Tc2WCg/8AqFjk+NACqqoATc3gAAkH5BXgwOPP+mRW0lBFPUNynqoRRZR6ilmZizOFy0Yx2jgcYzpz0SuwmsuB8vyIlQQeD+o5PnyBGsx1aoVpl+SYU4z2kYBGfjGBn76d7LcqtNDM2gl17+BPtgx48+M+Na20rRWUdsQ3d1WrOBVaaSt6gBmWc4mOY8AScnnka76juv7Sy3Fvy8dhDSMzAwZxzMGBg51xu6qlVYC0sASIIgD2dvjBug8gpgRoE7mVqPcbVUtk5LAqIJ8zOmjKTWTIRtWy6oAn6gR8gxIIk8+YwQJ+ONdVwrNDOUJkEgTH0Y/viNddG2F9IFzDKSwHi1ozxHIHBkyZ+oG621ZmdqasFmCe4g+JCg8QD9T/AE0LsFLoVqBTZgKjkeWIMT9rzER9T9Ne165Mhsg8Nx8faT99U1CU7YUn7AgnFsSJPjVtSqApFlsgkkyoj/f/AO9auTUl0LKVGQCF/mJ/rGde6TNUE+1z9VGP21NVG2ne5/DdY1GZ7+W7otXC8rcMrkiQIxiJk99H2RQrcrhji51UcT3AOAc28kYmfGWC06Jm11dVg2KpgKFamSM5JkHPFinwDoWr6VIXMSi9olGcEkzJABAN0Y55GfOovUtUc0pusDff7n0RTfHq0Gp3IGyQF7ljnxH/ADkap6HTXbVzRljY1QLdzdUtCMB4JVxH+bOr26czbcVBVctbc6VgjsQs2nuExIjJMSDPjQVPeX06O7tUsoam7wQbgAVtC4M03tED/wBI8aRK0xoXTHfWKgBqkMoCIomQGvloYGQQCEt/rrLIoUmGYmBMCARiYYgmIWPnj4yDu+r3MwRO4tNrBhc5/UDJYmMA84I4Eav2m2c5qoKf0YlTPEgA3R9SI8knGqOO1WysVtWRhtZDoRDiSVUtlYM3QfnOI5+dHbCJMgQDN0wJHEkZMxxwc8iQeNjSUo7gguCQM/yKryfIJ8dvzj3YUHKMFIUEwTaGEiR+rB+COMaldsrFrY2KG6qVP6ybjPa4ImQJYqGYAEYESVBBgwWzr2QyMwj1CwVo4BAgeYM2zgjzrze7ekhEFXfhVpqILCJBlm+eF/roep0qgykVfWAkNUJtpq4BuItZSYM5GONby8nFTbtifp/TqthqOCpqg3CQGCkdvPHMnPAjMRph1TeJTqtFNb6rXqWgtDyxNqxPJAmf5DVm92aVBFOoURSSEZCq8mLXQupEjHGBJHzX17aOtcil22enaKZLMAtJAMLLL3FvdzakaqpJrI6y7ZOnAlu1gcxxktxgza+TEQPP10bvaSPZYbpcC5hCsWhiyHE9ikyPCz8yLs9lToA1Cj3sIUsDcBwz93t5KiBxdxjRHRNxSZr6khAjMTJujuEACTJWYiSRd8HU282ZucuRktMbhqThblUMFlvy0WQhEMtzMPTnFsFzniRPxH1gyu3pXER3FO2kBxBIMxjMnyOZwxIlGW1UlS1Cmqi4BBD4HbbMADANnwdZ7prIaq2sGvcEix17Wbi04MgmSCw4z4GQVhCLbOdhVuqCizwt6CwgmmHmO6CY5mQODkE6v69U3EpteHNb/KZtZQxgSQZJuyM/Y6WUqIRVDVWVnMswIIlgSTJMQJmPsfvteob0O21r5aqKbJcICio5Vc5+bmA+A2RiXTp2butiOjVRKpC5p0j6dwuDMwHe5Jwe5iRPIIiQJ0D+G9jV/Mqmiyvm1gQqg4gG4hI5JIM5PIxp9XQptwihCpVc2r7cjDESDNpGeJ+Z1mqqFyASxEBeJwSIkM0KMRgTIj41NSq/UndWu4z6hWViF4LMbxMwQZa0gkFTJYRjkDAGmPRNuW9RuAwKSQCoXlpEjxA/eNAqKdjBEW6QQ45zdcJ8/wD7z4BOyo0+4sKt47BaeZKkBFmATA5zg6aTtFJSuovoU7mysQt1RCshR3woGTIBgmZJI5Pzxq2lT/LLCozStoWRLE8ExkAgNyeDjR+6oJTJFjFqlpYqCvaZI9Sr5AnIBnHGcqN/WDCVtVLSQoBECcsQMG45j4APnSXbpCxVsX7OkKn5byZqgYxAkXRPtMCR9RGNajp21RSGDMAgDsSBNsXBSfMhoxONZjYAl6bRl3gWnyIBb7d12M/y1pPxDVC3UUOXIvJPAj/SAuPkERnTzV4LaltpCyo5qMarMqKSTDEgTgcx4ECftgcCbSh6tVL6k0ZJYiCWMWj2zaBMkT4EfGuK+3UBTTenAiBNtqkDI9UDuEEYM8HkaKo9MZ1arhfVguQyFYWQJYAq0nzjgZONK5NcEpanRHVWucKR2BcgEXPaSTjkYGeJP9SN3+IRezgusQpph1j1CoDKYMTdIweRIjOk++qVBWN7Xt7VyGlvlhSuKiOZWMGTnXSdNuqSKkBPYqixbjJYmo8ZM4kCYEETpkqWRlVZCTuSFWvWD1C5CKELBbubTgXE/HGD9z7u+n1HpzURqYaMds5PsgryTGYEwBiCdEbym9ghKnZNpRkheAzE3eYAkGcDnQlAVuwqoEAstrK2T23kfxAXDOe76a1PqLvpgLdIRCVe8FSR2WWwDj94ifrOpo80F/VScN5yZn69vOprPzS7j/m9Rs34apq1ZTuURXu/KBCn8wz3MT2k/NpOMHSqt+Gq4ClVqOBb3U6iVB7AhH6Twvhf1H5jSzru7YKlzXeoqNgJzTp2N+hplpM/4eY5bbjZM7rUpxcRaTZBVDDXCMq1rW55PxM6J3HqReEX9QL0ayVnDIgoWVA6kqwJkrAxkwM8R411sNxtqgbbhDUJp306RUABqYZl8kS4LCTzI+s0N1pg1qVKglT3B3CiAYhgQGMjicz5wdMth1Fw4ep6bLK+kXRDVLYIYe2bmnJYAlYGcaRSo1N4Me1YU2Pp00ok4ikJeYgXuZc88AgfTOr+rlKdZRhyKaG2GaTaBfAkiZOTAM/c6e7+ltFqtAO29QCrTcCbkYKYdD3IikhSBAkGVwDrjqfTqw3EemSAgKugW1jaAQrnIMjiVx/PTTbsaTYs2W6qEMRTKpbF38WQRGIBHIUcaq3G7sprdJEt7eTAIBXECTb5GD99GGhVppUFQEszgIScE+YJJhQQMeJ0n32wZ6tNaZUogiGqKJJMQVmSIUTMA8QdEIrrwdMFWlk52/UXq9z05F1t1tPnmCwEg5nBBzP10am2cLLtYWi0qzycnwZJMecLgd3xylA7Z2RCZGCwUoIIY9pnui0SSSTdjGdWrVZpVmYiY7ywmScCJPA+hnIxMbJq8cHPJ2+CvfMiMQqu1qKQrCBnuiAfdkAyYBiAPPVRVdw1SEHoLUrVMFlVR7oIyThV+WIxq4oCzB1VQoALBTERIXC3HgCIJGMTAN/4jZUpUts6gmxalYqcAoAtNGVReVLBmxBBQHIFpI01SFixT/b6lR2ZTT9NhhfzAEQAimCA0CGVVkRMcydMOnbO5fzrrfVUKrGSw/SQ5JLn3vAglRkQO5JFJj61EGmUupgnuh2FysAS1ytcW8hrGOQw039eqzhKslEokuLD3VKghj2klmuIGPBxpmqwgUQjpm6NbcCrUzUTJp3AWAIxWFukdylDH8cRHA+8oClvEtHurU2RpIDIzAgrnjJU+ZWQRgat6RulRk9RvWqqVEQC6AEBlZ0ukQSbCSFiJGdFNtRuFourepU21dZ7QrCkzghWUY7ViIxCSOY0uNw2nKnkA3oSnTSo9OoEKWn0qtNlJYwqkBRY2QQwgCSMwdOtltRt1qJX71WWLMvIPdcFBMyLe3kSBzpf/aaa2MwDJYqKotEyo5jJz+mT7fjOjae4FVPzMwe4A3MELEgE8TfORMepEaUZK5OiqjtXrV6roDUY3LyDTRcEDuAtPYuJgxnmdLOqSjQaiMyi0ikCIQiCCQLZBnydMOvdXZlCg2IIhMAcTLGM5+nIGNZ6kVljIbkk5gZySxPPHyONao2smOFqzS9PRWUn3mV/+4SQQ0XEKSMKD+5+56pVKRpw4T06ck2nsEG1aYiZEG0gdsE8yNLdu7Ls689lth7vAN3JUG6D4E/QaCXexQVQcTcMRgYB5NwBBI45BIldY06Mfltk6z1CoFY81Gi+MoCJCoACYEASJPB5jPu89UbdBTlqlZFJkQc4kjLESRwZ1ztfQqUyKgyre7II8zBlWHjEYHIOnjUqdBL6oapV9NRTorLPEngIsqJOWj6DjWqTXTIsZyQH+Gfw+21qBqxuUEFDibj+gqPYVOTmI8zqzqDmQ57yZlSqg+WZlb3e08SODjzr2nuXqM8kxcLRK9oEjgYC2mP3zmZa2MhVmq06c0wClRu6BwSoBPBz9SRrZNt5H1OzFuFsWwUyRBanZeYm7LAnBUypOY+dUL1QeobqVRmZrTdVLAA4/hHaFEmTm3kxojqm2pMwBqOHMPbRpyRTdiYlitoLLeT5tX5AIzbMAu4FQsZP5rUxJIOSFBIGY9xMHjzodISkivpqCpWY2IqDghS3eTLR6kt4gQc48DTgUVNRLKzKgIFhxn+HxAjxHnOIABpbeVtZApgmFAugx2AMSMgDGc+DMHut0tAylKcgmARIUEGYtMQoCjETkiTjQ8m08F9amjSrMGznAYE5OFMNdBkEAxNsQSNc7/ptM9qXJBEdjkTy0GPLMMgkAiMasPR2NWWBFMXSbW45kEi0kn+UnwNU77fGz0tsr2KcsCxzPJOfnAyM/bWU5YQVvdLgDerWTtDOQAMmD4+TU/39de6JbbqDAphvqQST++J/lqay0U2oJ/sqIlL+0kIKSQPzIuFxcFlVJJHgcY41zV6xSYNTpKzSA1STFyyFCExj3gnyJg+QMx1Tc1XtfcRh3NJJkgdqlyTN393AGQSp4AI0x/CDNTKlluJJtVixMtiYuwpYKCfkj9jUVK3lklHuFUhTSrTQqFcm4Ds9S0m29rVW0ZxOfdjAkqt0ttzcQ9B4METUuXJIuDKfgiSIxg40PuZ/sVerSKtVqVRNVuTSWGB44MyFGI44ABVXchBURSzNVVgBTIApqTNzMSDdDXYmLCQJI1NK2L6Bu42dSvtaVrI+4osBWsqWgqZJBYySAxknBa7xJGqN1UrqUNpKFFvpRKXiZF3Cmbe8tgKSIgyp6DVN6+t/6qmhUsuJAflmEQLYRwckRGn3U7qK0QfUQoAHsMKsQCGqYCiQBMd0AYnTzHfcz9dktuoksrsYnOR2yuACoEQ3Jgkica53e6p00YCldcMxcrk+JK/IHBB8fOmR3TVTJ+bZDFsggLLnzKmTx/LSx9ozoGn01LD3xg8AKSQATI8zgZMZ3HU6Jf8AWrBuoo9Qg0qno9sEVVIttLKcqYmVPIX76W9K2W5pskm0u1pY2tbMgAsGMgm3APkTpn1QgXFVJyykiZnDgL5vuqNzBmf4SRz0vZkMPTogm72OVSzAOQf7wScYMfBOQ64OVx6se9GLFnqVyoSiT+gKCwzeTwY930MGdLet7tjuEqLSJdqUHtqFhDG1bVIB7S0z8abdR3KKvpljgSbQDcwycthZOBMjkaB6jvCzU7ULOEBWXgOYkiFw5I8f4REajpNu3+hknQtfqL1nWjUWmVb+8C+qtQTgEnBAkMJmPnRW36yrX+uVqk0WYqhDKqLIC3g2sTABW4qSlxiZAC06VNXK0yvogkSzEKjqJgD3pYfaJKlTwTJtppSVVqhGZHpMRMkKCFBRrcmUpggkiVBI4IWzrt95FtnTbh24CLTAQ0igtRgveQ6g9vISGAtmRiDoj8I78pXqUyQTUfuOFYg+oUIP6sIcDjuOkW1b+zo1ykqwUlJ/vL2gAx7TBBB8R58Pdv01nZKlGoWDstgZFH6WpOSAQBaO4hVgenhc61xVGxTYL1ZrXqDgCo4UAEGwdoPyeD3ZHcPEDXez3TUoYKWFpNQAESpwJERmcGBBAOha24WpuSrI1Wo3vEsGmMDtMogkZ+uZ5GsPSwACwdlti0g2g5m5+agyxCj+JpMFQBySwWUoxVIzdegGqKXHqFhKmABb+m0EyhiJunP89XV9otNTIQMIhKYlgx4NRiYkwMGOJ+CCt7TCD/hx6dssGUgKGP6bQMJ8wIETBjINTYkLbUQgmWyZUmM3iWJ45luSQM6RSbecE97ky7bC7bbkEnL07jcCRAY8yc8Aj5/fSaowuIIuaOA0eCQg5JJA4/11oKW3I24AK2h1utR2BJnMIJPgn4nMAZC/8MpNVupsWPtBVJJJwWEP2gsQTMExow2xXl5J0mmStNmWwXlXFzghYMYuzDRcuMTPnR1Og7ValRTIpQWaozG0QbkDsT6hf4xEgECZPOzoAmnTsqlTUvapAtyAQkwQ/aIgY8AiBF69TG4JpGm1KkjSl0/mZJZioEsQobnHcp86KyFU8g3TH7meGkEFYyILhT57jDDETgfOTeoKu43DeoSoQXOCEMKACVn5wPESftrjooIroagILyDzC2iSv+JhGf4ZiJkaO6hKmoPTZy7EwqMTaJCiUnNwJyP4dKpXKxt1ybF1JzVqVDHphwouAMyAWCAhQostAm4kAeLlnndbtblFJ7mCraWVrVUiWqFj7jaY+54OAS6tGoKMmynUtbLEBUWcIDPaB2zzJyZJnQu76ilBj6YpKrAMEh6kLAKuABbMQBmBBjJJ0+G7FtWdvTYTVdiin6ENb8KGwAYAzzPJ4DDbvcWYO0A3upa7tTJTiM4leASQDCiVFTatVLSTNpeZl4BXLmZJi6D+ktgDtlntUFOnYiS7dqKwDAR3iQcGGC5PB/lodcG+Y96huWqMy0RJtuhVkqSPbMZlskniY+dVrtiFJqmGQ3QXuPxEZtGcAnE8+NRKSmVkucdoJi4yTBAMCV5At/bOvbSWIKgCBaowLcjtjBEhZOi6wVwqQdtN5VCAKGA+Cjn+oVh/Un5zqaXVqLMSad5XwbiOMceONTRkR6bbsS/+Fy/q1JyAQkEYzYBaMKAhAAmAo4kav2VNrg9pT2n3Bj2NLKSptJ7J7QBaw+NXU99RFGlfVVWL0mKYLQ1HK28p3OzE8yx/i0f02tKPdcVKlh6mcMCCs+OFETiB+xJbOQaouoU0p7bdBmUCHIJOIYtaM+cY/wA/21l+pva1OooDmpRW3EEnAZzGZhAIgAXH50/3bUyFVqIrSgeQAbbQUuE4uBAECPdzjXm96b6lNLCKcSArws5wATgZEicHEnUVgi7eBVtDVdFg+mrzMEzgGOSSZEeYxxnRn4rrs9ChWBBIHp1Td/6qWqLvCgo6uf3PIGudztarV1phGWwAjBVZEGQf4cjI8IYk60nTun0lo16bUxVLFq9gW5TVWXIUMYuIJi4gYUcDWqr4/Q0a4EHT6bvtaCg99RqktzIViA3AAyCI0bW6cEM7ioillLFBJdiPfie1fPAi/nwZ+ItxWejtm27ClfTclwyi2mC+bo7VkqxK58TnOe2BV9tulp3uqAMpYn1KjEMKjE2j3ICQoyAg8sdDTeX9yV1JOTovobohDVSner1AUUmMGYJH6sL4+PjIt6bRFMNXb3C4KJBVZi5lP7EeYE5M6GobYmmKYYliAakkxg5pwP0rMf4j8Y1d1OutOmFCSghAoMKOMY8AY+s/sd1Gl4V1/wACTqxbvdy5AqkXJ3HtYwV8AQcsec+dG7uqzek4A9NqVJ1YmCCyq3cORzOJx9AdLtkxc1GDuCxW1SZVQAwKCPfMg+3ttM/VxsAxrUItg0duO3AM0kBBU8CYtJ5DN9Jq0ttIonvpIU9YrBXJpkNUNT07LVuDAFnBaBI/OU5MYgZkaN6e4qPVVWYqKTqFki5Vp2BhAGblEectmABqnqNFjVqlJmlTqOggwW4BmPcCARPwPgx3+GOmFKVCuktbiTj8kPJu/ihXcCOeccayTW2xdSNSDNjR9apRYKpT0SzSAQFRVqoOPNwGYwx++rPwoW9AVnWHhgzEwwSWqLjAU/mMYjFo0z/BdNf+JYyexVGBFhUgCYyQq5Pn48aopV5/Lf0x2vcBcPyjTdQwUMIAJEs2AQ3BCkK2n4egqp0KaW5ZCGSmSarSCVzHlywBjHav1mPZGmY3VWql7VjLRKiCyrJIttBaYtyMiOMxoHb1VcF1FOgqxTRSlO4BTaxDFb0AF0iSRB/cTqO5ugZgsQLpLkCLbvJkMD9TONLJoV4He52RNoF5VnLVL2fgAghc48c4PdjSrbllYUyYuHI+AJtySMGBJkwBkQdNd1tvSomoouLqqqpLSQrAGc9o/TAzzxA0lSo1dA8SbSTWm1UVXNptHbcQCAQJgeZEYk2rBp0GbukbQiiD6gUlrrRC5Ig8AEgcZzxk0bk0w5IF7qOxsiB9CZhjJ4yePv1Xql9qjhpHqMpYgtPaP4cj9WfsDJ5ES0AWlSCSGW5ZgAEYbJDSVzAxg86tFUrZ0wShG2NtrVVS0JFpuEAAXsRdJwRAMTByDqvp9EbZEDMy1FSLWa5Vu8utMDOGAPhU8Y1dR3ZRSEDF+xriuCRJ4Elo+kyW+dCtQcIalUNc5uzNxAwLl5wbsDkuOcnSJ3g573SDOkb31dzRutnNrKpytpInAtUDhYBE5jMlbrf1BWqzUcUqQygRQCYwFcG5pngjxE6Ufh+o39po9sKWJPJ7rSuZAAyTjkaL61ujUq06a+yTUcwCLRJjPGAfv+2sa8deg0o+JJAW7eo5qj2uQoyARkqto8+Z+SY++u/7PTu/NR3YQoFvECLiZtpr+onERwTGrd+3p1ntM2KVGJIYkRmMnH1yPkRqqnSKOoMTAZj2kqC2FhsqZVSW5kiM3aoshKOA9N4qbipUQKgDsXJj2jGSxiCJBA8SPnXPU6pYyi2m8Cc3DDyHY+4yxgCPBmTgXqpZarhQf72Z8m0kR/vOfrovrVFXdKwJVQylpBkjn92kEfa3SrGRcpo7qoadsH3z7WBxgBcYhSGx8gffV+xQ5NotBhsSGgYMDBENB8/HOq+t1jcIAwS6kZ7uSfqJBx8RqzayrLcTzaonMAdzcYH6sSe0wJ0sXaHvw4LG2m3qd9RqiufcoAYKf4QcYHH7eedTVVLZyJdBd59xz8TOY41NU3PuLv8AUz+yQrtqj0lDPTWm1jIon1AkE8EkXETP6eYxrR7egpVHtBvJ8DAIwMc+T5/ppb0mkbgWSylU2ZVmYkG5HNixIA7AT7eWA8Yr6eCBtkvJKEXR7SVUqCJiJHJAiSNLr7TdQtXdpYarnC/lqUKntMDBU5IakRjzInVm22yjbLYpKK4dPVun3XEy/LTPGJ413V25AcUKVlslGOWuUhzEjEy4BUCbjoGnujWqVjUvUuRaWJ7Ygd0/4FYn6z86lLKJYbOOsdaagS11yi8LSV7A8kkEkHACwbp+SOcB7PqDrvxWNxak0qHEkAGLadQQrBgSMwTJw2W0k3bNUqMwuS/gEEQCGAH2HH7RrQ9L2Lk3tUpqhEtcFYgxAgEdsEzkg5PA5piCKKkrG/8A9RrKabalQUmn6dyngWM9wW754wfJB0g6Iz06gtn0w9yjEsbYIgQIAYk+BeOSMfQN9Spg0xaHs26BT5MqMKIjPJ48T8jJb7ZJUrmoSClLtsEgFmzAjxgEgH6Y8op+ZNdwlKm2GbhwotQLGLbRyv6AT5MftrM9S6lSkyxFoJJZIQqDa0VEYs0lgRhYkZ0+qKYZvKAEj/MyrwP82PrHzpfW6Gj35tQAMXMLQItAPcVKrcoEraB8AETrNJK7kIs5YsobokeoSCFIsRBIYFXggm2Vj5kg3CeIddFpN/baKgQtKlTpw1pNqIvcDzM01xxn7aQVKf8A6dEh8ysHtYwQADcYLA2y0Z/SutZ0hmbeMCQfTXcIAOFK+wEAR/dsFn6AeST1ZR06ao82xRawIILspNvAkXZ/5ZjOM5zoBdw2427GoopsK63Iv8M+nyBkEgnI5WPGilpIm4QHIE58xF0ROCYujPP76q2VMlqyqs2p6oW61XPqObWLQApFokkCHJ8TqMqXuNrpVfqN+hVn9OsoKBlALvM2K1zAW/xWmTOO4CPnP1erUEup1Vq1C7szw6oMrbazSGkL2HPJcHxDrpdX0fXNVwzVFW80yXAYyCAQO4wVGB5HzpPuNrRLEmjTJKsz1KjHtCqZi2QxEDiQJAmcayCTlRzR5Gm4NBqavSUzafSgFiQsSFvMtMxd5kjJIGpvK1BENR1BrASFAQtfAzJOPvPiBONUFW/LNwiqCFUmTSFpIJUnuuYAGABLTnVO72IcgLUa2SxCByHOR3XGGIAOBPM6R1dGPk82+8NZW9YsL1FzMwFqpcZgCIAzC/JPgnQi9RdqaQpahOAoWSfcGdbG7iVaMgE2gEnRlDaq6k90dwAjIFjAmOS0NBgeMASBq2hTFGnUDIVW2527W/MkCwKSJADNPjkDgHVFSwNNcJAe6aKACiEZ2BFshZClJtBCgFRJJj6682W8sR6bhfSi9haZ7QQ6gBjm2f5cTAYiiimi8KGtYkBrrVICgsIkRn4OfAJ1KO0AYJks4uqDtJsxFNrj+q5WYnwy8RGsfVGz5oGpbx3lrCCwYjOGdiRbE/pIH2N3OSbqtNmK0rgCoAbySQLcAECIlsEZeD51ZTNJXChhUqIZd55hsKYAA7sf82dcUKVSopasQpvIYgqVg5DiMQe7nP2Ak6sZN0/DbY12vaQFMiVBAySLkngBVUA5VZwxycaD6ypVnt7StBVUwT3n6ee1T/vOvdr1E+oEUKEDDOJCjLBjJHuMfXJ+IM/E23BelBFsqWyJcGFWJwRjOeAdZF1PIyfi3ego3m6PrPa2KZZZ8ktc5I+oVh/TwNWUirOEplTDWgwb3ZVYi5vgxgwD/KAJstgyVG9Qr/eR7wXlQVIMGc8xyJPJAGm+0r21algULZPqcgMTaqg8s0hjJgAKAABczUbrgybaaolDYtYy1T6nd60EENdIDEnIUGbrfgDgaL2yJUNAkgA47ZjMqP8A+Of+Y/OU+0qINwvpliAhTukkgs95JPJLKToqmxbt4isA30YhlY/QG1CPEsQPbqddSOWyU0qKlrkFk9p5JUuyk84IISfixvnVlKrABxcCeAAMY44AJI84Fx8aN3NYGqbRKm1QFPIqdzPE/OP2Ole8JsVlBXLXEAXXrNOFuEEjOfgtweBJvBRLDSOK9eoWJFS2fEKufJgkESc5HnU0HRR4EKx+vcZPkyQZk+fOvdFS7E9r+sb7bfUi23B7ka9WarIzFS2xT8tSJz4IxnA+/FRK9KCQptkL9SFII+4mPgt9dVUN85pq8KFU1DcFXDIaQUAxK3+ufr2mCQZ111pEapQLVbWJvCwTILysRmQGAnAEydEoKK4+0NJYTCd5Uq069NvVYJ6gvTtgKQFj5gZOT5+kAOr0Kr/aatxHpm83uZJNT3AKCDApynIyMat/E800UpTujuMZm0OwBgGbmhT9GnU/HuzqvQpVFDGwy9MTPcAZgclSuBxk6TTbdfwToE6j/ZqYVKIN/IYSQfEFzhsgY/0800uqGooauwIkQB/dyYA9MMASDkEmTk5GCFlGnDVFC91pyxmwwJVhFvtYMAY/fOudpuCtRwKsiQxuMX3RC908hSto/hPMAmmxUUWDedY3NRt0yAlVpUqMci5mCkhvGVUiTwSMZypBYADEiZjgscmPmJgH6DTn8SY3FQiB7BHybFyftAj/AP3SLdUSabCSBaS0ZYJB4HyePpM8AkSu8IJq5UjulX29xZW9V1X803D0UAIbMZbKysSJQ5BgaD63t6lWgvqCKlIgBEkU8wCoQeRBjzE+OVP4fooXIuZSyFWptaQqFUaAw8gITxBt5xrQSadveQ701oMwMEuFLUnDZAJDYaD7SfkG7itNqh0lEymw9dchHR3EwTwPZzEBu4yviMyRA3eyQGtu2gIXNUEBcE3uVwcXENJ+S06QUNoDW21dMrUqJSjIsN8vIzaQGkj4J+Dpj+HHvoVGckMQr9xJYVHZS0E8GDBAEDOnbsrpZlbAN3uUFVlDkxUp84FzJVcn6kiB+wzAGjN5RY1ESmOU7iSYm6Fk+AAY+ZcQDIg3adPFN6jWq9Q1k9Vm9ggEk0/rax+MOPkSs3nqGpKkqq2rTAyLjJLxxcEu58sI+DNtBJ3B33DumdJr08NaiQQ5qQPVZpLvZ7gCTjjCr8aI3fT1VISsFJEXkBccxcxMd0N/yjS+ru0qUJcFy7E5i1hdJBP8AgA+CDGRdHnSdn6wepVqXoQVjIT2w8GZOCWJER25PmXS2zmVDTpjU/TpNCKWJKsvcXhiCZEloKwTPkfOgdwpBs2r1QQpYCYHYRaoz8kn788mV1UKsU+1LWASmkrj3dqyb7S2RALEsxnnTEVquQClNg/qF3HcKQkwR6bZuJBACxJyNLtzYIH6b1CqfUbucqjvBGSQabQScqZAW3JEz4yHtKjbkI706QLSqgB7u/E4YLkfKngHzhxsaP8A5iqP7ssLSZBb23zJwBBx9fpoDb0/SenTS1YuBBNtoVGYLj2iVBc+BjgNPQmrwit28DTZsvpqpVTTDsrE/rqdgiIyvaSTMdhwZwq6ojilCMyu99Sqykhm9Rh2yZgH0oHGE8DGrOq1hcEQEUn9QFYUMSxDluZkKlQwePPAAKp9TpvQVHa171rC5SPykCmQRgiFznHqH40kXTsm5ZsRbUs1JFKsWrMUWyCwRJaSfEuZx4QeeWu6FNXC2A+kC9Rv4mAm0H4xH3/qTtylNjT7lJW1TEemFDW3Hk5a0fzERqnpk0RfW7YiRElgAGdh8gQpn5B+c63eR4NcsF6fWY1FQCcjIwTAlg3iAB9+Prpt+MGU7mjDGKdSmx8llPbHwcT9pJzOkPTUNGpTqA5WkbQWBa9lYS2ZHczCI8eMa1PVdr+YrlkUy4JJ4QsxBiMD255lABOdZNqMsBLUXQQb6o19SqrQzqQLsIiklySYwzQM5gDAOdWbjcKgVV7FsNSeIMhE5OezKgz/AHgMYGit1t6FpLPdkqYpypIuun1DHCEmBxT+w0DXZa9wWmxZuL6ga3uAtASyFBAIyYlhiI0LJG7eSrdoB6LEtArMpI9qwUPniWYwDIAB8nLDebYpUrXQy2LA8MWMZH6psIz86sTZCt/aKatEVabhce28oQJiS94E/IXXO7rl6CMxGAhbBABpDvu8qO6c8CNUlwVkqf6+Dr0CqJfdLKVdszKgJj6wAw+o++iOodQCVKSooJqFmLE+QBmOBLSceT9TpM1R9zct1vqkWT4KiVP7guD4zP6de0ltTgygtzEgXqoB83QSMeQfOp8UDe1xZNxWqFmLszNJzd/Lg/GNTR25pbdWIq7nb035KVWhwDlbhYY7SDE+fHGprP8AjXn5IuGeALa1lq7ZioK4uZQcH1Ka1Bn4DU7QPpxEABdSZnahb7vSczJEItyNI58JHwefoZWpIlB/RYMilJI9wEMJYfW9QIx9dDVqRekqLIZlgtkwAZYA4AJA8nwImMVlV2i0vKPqNtWrTZ5CU09ZhJgQSFx9YJg82fIGmFOp/atu4YC4llI5AYElefjtP8tZrrVVdvtae3El6qgsZMhKYEfUSwGPo+nH4U3YL1qWcd0wIMkiZHJgKftb+0Fp+GxNvgsQ9I3vrArWUBmTuYz6iFQSvqeWA7hMcEgeRpXU6axNBKpIZCQxCHtSmrBZaIIJNueY5MjT/ddJpU94TdL1gSEVF7VPuuPJB78/bHnUobr1EtqWgITTZVBFMAm1SZ95VVI8CbCMHTXm195NSumPPxO4bdVApEF/24AP+gGsj1nbVDVpszmmoZGUCWqEyB7BEC5iLiYjImY066ruKi7ytTDDtcF2jua5bu0cgXOMjPZH6oHm36Tcyg/lophQxBZjcDJ5km0R+rABHMkKjkaqdsUqil2q0ENhLirTUG5KtjWggAShBa3gSY8Z829E1yFcxTqoqeoCBayGaRU8BgzMIAJj6A6L33UVoNbRSxX73qc1HIIEAHjtyJnBWI41x0HpKgK5HqtSBp0mBEG891SGPxccmSOATE0cvDn9ffc26Qzp1wjuFpsAbg71Dm9ZtdVJsSCzTg+5BnC6qqeqqENl7ASSZz5yTwSZjOQAPq2akGRmJS8hUaoSfcbQCAx7VZYxMkz8yVtPal6RpsASrEvbOUWYExN0uon5BOk05W22V0mk2/QL3FNqlNqhBuNQiMsLKTn04UcAra31aTidU1KNNFurVFQFhagAZ8gxAM+AxuI/SScLJrq0WNFgzoGUB1bKqAB+Y4weFdnxOVXmI0F11UevVpsHtUsITtWJKszuQeVgECcDkRgUb5JN+CvvBx1PqlKpTQtTJogFgSDJBuCgCQpbuIzeJ7jEEgRdxVbblwAnqfl0VBgCmp7yIx7oUmB7XGJGr9vXPqUqQRFRcIHAJCLlqkuf0hi3+X5MzT1LftuFlGYUotUD32SEDEnzgyeJaeeBJ2TSbLdtsyu3PcA5r00JQg3XEGGP6j5OT50dudwQ/onOCDPuwQB3DgMwwPgAnkAVdLoKaL0yh9NXBVlJkBaZUxzaYNmBwSec6I22ypgevVuYXGE8PIEUp/gWBdPkRpZcmdBmrnb7ZAuXq1CKZOQshmFSB47O0eBB+NZzpNMO9QtUUAK2CGEgFVuPkKD4iSW8RBcbnqJYUybi3q3MWGIM+AOBwB4EaV7at6NPdGCz0otk+5plJPmWVAf3+dUgnt9Sifhf37wE7/Y99G9kEKYMti5oqHKASVQpJg5OIJ11sKdM+o6enUd8mHRhmCaXuJ9zkyQMVFGdLOtgpszIuqe6nJHBqYJiMm8HMdzocwY92NK6k6i1WVTlvYrL3y0RAVxM/CYmMI1j3fyT6o53dOrU3E1BaSoZ+0qC0QJMye/ETkLGedNOo0yakCG9JVpvPJuBkyfGLeeQfnS7ptW+s7VCALvVYZjAYjtE8cckc+SdPNrQVWqCWYl29Zz4BuICj4AKj644AgksOh5YwKhQJiq5lqtQnuML6annJ7VGR+zceW/VUZ2KrL1GFqgM6LaWJk2mcBZP7gETlVtdu+5eAihOKd5w1IBQBKj4MYH18zpzvOoU6MK5b1HUgWDuyYkE8CYk/QfGkp78CVkT9e31lMeisikbQJkHyWIOcxFx4BB8jQIBpevAb2MimPYhgjMAZA5xgr9tOa2+psKqU6NNaxkuD3P6bMT6glbQ2LisE5UnmNJN/uatVqQLlmmkDcTYzJejBZgc0r+2JBmM5tFCsZ/h/dgVokTVptBjF9NRXEfvTJ/5RovdOkKVWFqyxU/4iwdY/wCW0fIgeNK+lqi7nbBCSoqnEfoC/wDVcfvo9tmRUp01GUZQo+OKjLzzkkePpnRqdy+rjK7C6rTNKk7OwU2hQYOUVpYCAYud7AIM92PGnNLZCoyeoZqdvqgTaWWDwf0tawz5jy2hN13MjOBxfnAVaXFx8AFyZP8AGT4wN+HKzl2cWsUhpb9TReSZ4AISP8s8kBZLxKycshmxVSkikMlpLl7i1xuY/dpP76mmDdHqV4rUairTqAOgtJwwB5nU0W+/+Rdt9TLVRFKrGItAjwAyYH0+mjdiZbOYKAT4F4ED4wT/ADOpqaeXl++hT/x99AX8SCd/nMUkifHu/wC+tB+GP7x/sP8A4rqamml5V+g/pgf4pxuaBHNrf/JNJ9l7qP8AiqOD9QKbEA/InOpqaRdPZ/Isent8mq6oo9asYE+sRPmPy8aQdcrsNykMRFWlEE4yTj4yAf21NTW6fx/oeX3+wl/FRitUAwBMD4yR/oAP21pd1/5fbjwXgjwQZBB+RGNTU1urxH70M6B3RO4FWyppCQcgwSBg68rn/h94fNxz5wCefuB/LU1NKvPL3+Si5l7fJZ1IRUQDALKCBwQQ4IPyI8aU9ZP/ABO4/wDbX/5v/wBh/LU1NPHyE5eVfehXTHfPn+zNnz/eUh/oY+2gumqPSXA9rf0ZY1NTSrj+AXBrOlL2j/3KH9RJ/rnSTrDEVKag9ttDt8ZWqTj6nOvdTWLn9f6B+T76CuofzwPEL/rX1oHUTVxzVUH6jmP551NTVJdDH0LOrUx60wJPaTGStx7T9MDH00h2Sg7atImalOZ8/nP/AP1X/wDEfGvNTSaflX6MQ43VILS7QB+XUOBGRSUg4+DnXXVKhF0Ej8zbjB8GtTBH7g515qamvP8AtfAqCvwz/pSqAfQeqBA+BGPtoHqf/mT/AOyT+4bB1NTTQ8w64fsKOi+T59Rc+e6pDfzBIPzJ0b1RABvCAJVnKnyD6EyPgyzH7sfnU1NV+/3ElyD9GMKSMH+zzI+bKZn7yTn66e7w/wDEbv6VnI+4AA/pqaml1uGXn5f4Bt8otb/Mo/YLIH7HQPQlAovAiaLzHntUZ+campqGl5X7/BGXC+9xm9dgYDMAOACQNTU1NdcPKjmlyz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CA" altLang="fr-FR"/>
          </a:p>
        </p:txBody>
      </p:sp>
      <p:pic>
        <p:nvPicPr>
          <p:cNvPr id="39940" name="Image 4" descr="phra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6696075" cy="5014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fr-CA" altLang="fr-FR"/>
              <a:t>Phragmite</a:t>
            </a:r>
          </a:p>
        </p:txBody>
      </p:sp>
      <p:pic>
        <p:nvPicPr>
          <p:cNvPr id="40963" name="Image 3" descr="phrag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7573962" cy="5040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altLang="fr-FR" sz="3600"/>
              <a:t>Caractéristiques physiques du lac à la Truite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9750" y="1844675"/>
            <a:ext cx="820896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CA" altLang="fr-FR" sz="2800"/>
          </a:p>
          <a:p>
            <a:pPr eaLnBrk="1" hangingPunct="1"/>
            <a:r>
              <a:rPr lang="fr-CA" altLang="fr-FR" sz="2800"/>
              <a:t>Périmètre du lac 3,5 km</a:t>
            </a:r>
          </a:p>
          <a:p>
            <a:pPr eaLnBrk="1" hangingPunct="1"/>
            <a:r>
              <a:rPr lang="fr-CA" altLang="fr-FR" sz="2800" b="1" i="1" u="sng">
                <a:solidFill>
                  <a:srgbClr val="FF0000"/>
                </a:solidFill>
              </a:rPr>
              <a:t>Temps de séjour  8½ mois</a:t>
            </a:r>
          </a:p>
          <a:p>
            <a:pPr eaLnBrk="1" hangingPunct="1"/>
            <a:r>
              <a:rPr lang="fr-CA" altLang="fr-FR" sz="2800"/>
              <a:t>Profondeur moyenne 5,3 m</a:t>
            </a:r>
          </a:p>
          <a:p>
            <a:pPr eaLnBrk="1" hangingPunct="1"/>
            <a:r>
              <a:rPr lang="fr-CA" altLang="fr-FR" sz="2800"/>
              <a:t>Profondeur maximale (fosse) 15,3 m</a:t>
            </a:r>
          </a:p>
          <a:p>
            <a:pPr eaLnBrk="1" hangingPunct="1"/>
            <a:r>
              <a:rPr lang="fr-CA" altLang="fr-FR" sz="2800"/>
              <a:t>Source : RAPPEL, 2004; FAPEL-FAUNE, 1990.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CA" altLang="fr-FR"/>
              <a:t>Pentes du bassin versant</a:t>
            </a:r>
            <a:endParaRPr lang="fr-CA" altLang="fr-FR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268413"/>
            <a:ext cx="6262687" cy="53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CA" altLang="fr-FR"/>
              <a:t>Utilisation du sol</a:t>
            </a:r>
            <a:endParaRPr lang="fr-CA" altLang="fr-FR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96975"/>
            <a:ext cx="626427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ZoneTexte 4"/>
          <p:cNvSpPr txBox="1">
            <a:spLocks noChangeArrowheads="1"/>
          </p:cNvSpPr>
          <p:nvPr/>
        </p:nvSpPr>
        <p:spPr bwMode="auto">
          <a:xfrm>
            <a:off x="6588125" y="1484313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fr-FR"/>
              <a:t>83,5%</a:t>
            </a:r>
            <a:endParaRPr lang="fr-CA" altLang="fr-FR"/>
          </a:p>
        </p:txBody>
      </p:sp>
      <p:sp>
        <p:nvSpPr>
          <p:cNvPr id="10245" name="ZoneTexte 5"/>
          <p:cNvSpPr txBox="1">
            <a:spLocks noChangeArrowheads="1"/>
          </p:cNvSpPr>
          <p:nvPr/>
        </p:nvSpPr>
        <p:spPr bwMode="auto">
          <a:xfrm>
            <a:off x="6659563" y="1916113"/>
            <a:ext cx="71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fr-FR"/>
              <a:t>5,6%</a:t>
            </a:r>
            <a:endParaRPr lang="fr-CA" altLang="fr-FR"/>
          </a:p>
        </p:txBody>
      </p:sp>
      <p:sp>
        <p:nvSpPr>
          <p:cNvPr id="10246" name="ZoneTexte 6"/>
          <p:cNvSpPr txBox="1">
            <a:spLocks noChangeArrowheads="1"/>
          </p:cNvSpPr>
          <p:nvPr/>
        </p:nvSpPr>
        <p:spPr bwMode="auto">
          <a:xfrm>
            <a:off x="6659563" y="2205038"/>
            <a:ext cx="71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fr-FR"/>
              <a:t>2,1%</a:t>
            </a:r>
            <a:endParaRPr lang="fr-CA" altLang="fr-FR"/>
          </a:p>
        </p:txBody>
      </p:sp>
      <p:sp>
        <p:nvSpPr>
          <p:cNvPr id="10247" name="ZoneTexte 7"/>
          <p:cNvSpPr txBox="1">
            <a:spLocks noChangeArrowheads="1"/>
          </p:cNvSpPr>
          <p:nvPr/>
        </p:nvSpPr>
        <p:spPr bwMode="auto">
          <a:xfrm>
            <a:off x="6659563" y="2492375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fr-FR"/>
              <a:t>8,5%</a:t>
            </a:r>
            <a:endParaRPr lang="fr-CA" alt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CA" altLang="fr-FR" sz="4000"/>
              <a:t>Historique des plantes aquatiques</a:t>
            </a:r>
            <a:endParaRPr lang="fr-CA" altLang="fr-FR" sz="4000"/>
          </a:p>
        </p:txBody>
      </p:sp>
      <p:sp>
        <p:nvSpPr>
          <p:cNvPr id="11267" name="ZoneTexte 4"/>
          <p:cNvSpPr txBox="1">
            <a:spLocks noChangeArrowheads="1"/>
          </p:cNvSpPr>
          <p:nvPr/>
        </p:nvSpPr>
        <p:spPr bwMode="auto">
          <a:xfrm>
            <a:off x="684213" y="2133600"/>
            <a:ext cx="75596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800"/>
              <a:t>En 1951,peu de végétaux aquatiques ont été recensés et il s’agissait en majorité de joncs.</a:t>
            </a:r>
          </a:p>
          <a:p>
            <a:pPr eaLnBrk="1" hangingPunct="1"/>
            <a:endParaRPr lang="en-CA" altLang="fr-FR" sz="2800"/>
          </a:p>
          <a:p>
            <a:pPr algn="ctr" eaLnBrk="1" hangingPunct="1"/>
            <a:r>
              <a:rPr lang="en-CA" altLang="fr-FR" sz="2800" b="1"/>
              <a:t>43 ans plus tard,</a:t>
            </a:r>
          </a:p>
          <a:p>
            <a:pPr algn="ctr" eaLnBrk="1" hangingPunct="1"/>
            <a:endParaRPr lang="en-CA" altLang="fr-FR" sz="2800"/>
          </a:p>
          <a:p>
            <a:pPr eaLnBrk="1" hangingPunct="1"/>
            <a:r>
              <a:rPr lang="fr-CA" altLang="fr-FR" sz="2800"/>
              <a:t>Un second inventaire, en août 1994. On observe alors que le</a:t>
            </a:r>
          </a:p>
          <a:p>
            <a:pPr eaLnBrk="1" hangingPunct="1"/>
            <a:r>
              <a:rPr lang="fr-CA" altLang="fr-FR" sz="2800"/>
              <a:t>recouvrement moyen par les plantes aquatiques, entre la rive et une distance de 10 à 15 m de celle-ci, atteint 45 %.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CA" altLang="fr-FR" sz="4000"/>
              <a:t>Dispersion des plantes aquatiques</a:t>
            </a:r>
            <a:endParaRPr lang="fr-CA" altLang="fr-FR" sz="400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41438"/>
            <a:ext cx="7200900" cy="52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fr-CA" altLang="fr-FR">
                <a:solidFill>
                  <a:srgbClr val="FF0000"/>
                </a:solidFill>
              </a:rPr>
              <a:t>Types de lacs</a:t>
            </a:r>
          </a:p>
        </p:txBody>
      </p:sp>
      <p:graphicFrame>
        <p:nvGraphicFramePr>
          <p:cNvPr id="3175" name="Group 103"/>
          <p:cNvGraphicFramePr>
            <a:graphicFrameLocks noGrp="1"/>
          </p:cNvGraphicFramePr>
          <p:nvPr>
            <p:ph type="tbl" idx="1"/>
          </p:nvPr>
        </p:nvGraphicFramePr>
        <p:xfrm>
          <a:off x="457200" y="1628775"/>
          <a:ext cx="8229600" cy="4392613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Paramètres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Lac oligotrophe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Lac mésotrophe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Lac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eutrophe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Morphologie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Lac profond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Lac moyennement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profond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Lac peu profond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Transparence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Grande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 6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Moyenne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à 6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Faible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3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Chlorophylle A </a:t>
                      </a:r>
                      <a:r>
                        <a:rPr kumimoji="0" lang="fr-CA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(microgramme/litre)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2,5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2,5 à 8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 8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Phosphore total </a:t>
                      </a:r>
                      <a:r>
                        <a:rPr kumimoji="0" lang="fr-CA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(microgramme/litre)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 10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à 20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 20</a:t>
                      </a:r>
                    </a:p>
                  </a:txBody>
                  <a:tcPr marL="0" marR="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319</TotalTime>
  <Words>896</Words>
  <Application>Microsoft Macintosh PowerPoint</Application>
  <PresentationFormat>Affichage à l'écran (4:3)</PresentationFormat>
  <Paragraphs>316</Paragraphs>
  <Slides>36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Constantia</vt:lpstr>
      <vt:lpstr>Wingdings 2</vt:lpstr>
      <vt:lpstr>Débit</vt:lpstr>
      <vt:lpstr>Bienvenue  aux membres de  l’association du  Lac à la Truite 1985-2013</vt:lpstr>
      <vt:lpstr>Lac à la Truite</vt:lpstr>
      <vt:lpstr>Présentation PowerPoint</vt:lpstr>
      <vt:lpstr>Caractéristiques physiques du lac à la Truite</vt:lpstr>
      <vt:lpstr>Pentes du bassin versant</vt:lpstr>
      <vt:lpstr>Utilisation du sol</vt:lpstr>
      <vt:lpstr>Historique des plantes aquatiques</vt:lpstr>
      <vt:lpstr>Dispersion des plantes aquatiques</vt:lpstr>
      <vt:lpstr>Types de lacs</vt:lpstr>
      <vt:lpstr>Lac oligotrophe</vt:lpstr>
      <vt:lpstr>Lac mésotrophe</vt:lpstr>
      <vt:lpstr>Lac eutrophe</vt:lpstr>
      <vt:lpstr>Données physico-chimiques de l’eau récoltée à la fosse du Lac à la Truite</vt:lpstr>
      <vt:lpstr>Critères de qualité de l’eau</vt:lpstr>
      <vt:lpstr>Coliformes fécaux 2013 Critère de baignade: moins de 200</vt:lpstr>
      <vt:lpstr>Phosphore 2013 Idéalement moins de 20 microgrammes / litre</vt:lpstr>
      <vt:lpstr>Chlorophyle 2013 Idéalement moins de 20 microgrammes / litre</vt:lpstr>
      <vt:lpstr>Zone d’accumulation sédimentaire importante</vt:lpstr>
      <vt:lpstr>Recommandations:</vt:lpstr>
      <vt:lpstr>Artificialisation des rives</vt:lpstr>
      <vt:lpstr>Utilisation du sol</vt:lpstr>
      <vt:lpstr>Tributaires et marécages</vt:lpstr>
      <vt:lpstr>Utilisation du sol</vt:lpstr>
      <vt:lpstr>Ruisseau de l’Épervière</vt:lpstr>
      <vt:lpstr>Utilisation du sol</vt:lpstr>
      <vt:lpstr>Ruisseau du chemin du Lac-à-la-Truite</vt:lpstr>
      <vt:lpstr>Utilisation du sol</vt:lpstr>
      <vt:lpstr>Ruisseau des Concessions</vt:lpstr>
      <vt:lpstr>Utilisation du sol</vt:lpstr>
      <vt:lpstr>Ruisseau 2</vt:lpstr>
      <vt:lpstr>Utilisation du sol</vt:lpstr>
      <vt:lpstr>Ruisseau Fleur-de-Mai</vt:lpstr>
      <vt:lpstr>Marécage Fleur-de-Mai</vt:lpstr>
      <vt:lpstr>Réalisations de l’association</vt:lpstr>
      <vt:lpstr>Phragmite</vt:lpstr>
      <vt:lpstr>Phragmite</vt:lpstr>
    </vt:vector>
  </TitlesOfParts>
  <Company>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lac à la truite</dc:title>
  <dc:creator>Marc Poulin</dc:creator>
  <cp:lastModifiedBy>julien pinsonneault</cp:lastModifiedBy>
  <cp:revision>91</cp:revision>
  <dcterms:created xsi:type="dcterms:W3CDTF">2013-08-08T00:23:53Z</dcterms:created>
  <dcterms:modified xsi:type="dcterms:W3CDTF">2020-10-03T15:58:05Z</dcterms:modified>
</cp:coreProperties>
</file>